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8" r:id="rId2"/>
    <p:sldId id="271" r:id="rId3"/>
    <p:sldId id="312" r:id="rId4"/>
    <p:sldId id="318" r:id="rId5"/>
    <p:sldId id="272" r:id="rId6"/>
    <p:sldId id="277" r:id="rId7"/>
    <p:sldId id="308" r:id="rId8"/>
    <p:sldId id="319" r:id="rId9"/>
    <p:sldId id="303" r:id="rId10"/>
    <p:sldId id="304" r:id="rId11"/>
    <p:sldId id="299" r:id="rId12"/>
    <p:sldId id="309" r:id="rId13"/>
    <p:sldId id="310" r:id="rId14"/>
    <p:sldId id="288" r:id="rId15"/>
    <p:sldId id="263" r:id="rId16"/>
    <p:sldId id="270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BF"/>
    <a:srgbClr val="1E6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933" autoAdjust="0"/>
  </p:normalViewPr>
  <p:slideViewPr>
    <p:cSldViewPr snapToGrid="0" showGuides="1">
      <p:cViewPr varScale="1">
        <p:scale>
          <a:sx n="114" d="100"/>
          <a:sy n="114" d="100"/>
        </p:scale>
        <p:origin x="-474" y="-108"/>
      </p:cViewPr>
      <p:guideLst>
        <p:guide orient="horz" pos="845"/>
        <p:guide pos="54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4C32A-1463-4C7F-895C-2D10616D6042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24666-325C-44BD-8B51-5ECFF9C64E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46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0987" y="-569980"/>
            <a:ext cx="7679970" cy="7942329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-29985" y="0"/>
            <a:ext cx="12221985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" b="1652"/>
          <a:stretch>
            <a:fillRect/>
          </a:stretch>
        </p:blipFill>
        <p:spPr>
          <a:xfrm>
            <a:off x="289436" y="128591"/>
            <a:ext cx="1089996" cy="1089996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528763" y="1060552"/>
            <a:ext cx="10663237" cy="0"/>
          </a:xfrm>
          <a:prstGeom prst="line">
            <a:avLst/>
          </a:prstGeom>
          <a:ln w="57150">
            <a:solidFill>
              <a:srgbClr val="007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占位符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8763" y="400258"/>
            <a:ext cx="9825037" cy="546661"/>
          </a:xfrm>
        </p:spPr>
        <p:txBody>
          <a:bodyPr anchor="ctr" anchorCtr="0"/>
          <a:lstStyle>
            <a:lvl1pPr marL="0" indent="0">
              <a:buFontTx/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 smtClean="0"/>
              <a:t>在此处输入你需要的标题名称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FAC5-B90C-4B96-85E4-A88208FBFD8F}" type="datetimeFigureOut">
              <a:rPr lang="zh-CN" altLang="en-US" smtClean="0"/>
              <a:pPr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0318-F645-4B32-BA4B-88F2007EA2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5246412"/>
            <a:ext cx="12192000" cy="625643"/>
          </a:xfrm>
          <a:prstGeom prst="rect">
            <a:avLst/>
          </a:prstGeom>
          <a:solidFill>
            <a:srgbClr val="0079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509721" y="2223908"/>
            <a:ext cx="878141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0079BF"/>
                </a:solidFill>
                <a:latin typeface="楷体" pitchFamily="49" charset="-122"/>
                <a:ea typeface="楷体" pitchFamily="49" charset="-122"/>
              </a:rPr>
              <a:t>校内课程期中、期末考试</a:t>
            </a:r>
            <a:br>
              <a:rPr lang="zh-CN" altLang="en-US" sz="4800" b="1" dirty="0" smtClean="0">
                <a:solidFill>
                  <a:srgbClr val="0079BF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4800" b="1" dirty="0">
                <a:solidFill>
                  <a:srgbClr val="0079BF"/>
                </a:solidFill>
                <a:latin typeface="楷体" pitchFamily="49" charset="-122"/>
                <a:ea typeface="楷体" pitchFamily="49" charset="-122"/>
              </a:rPr>
              <a:t>监考流程及注意事项</a:t>
            </a:r>
            <a:r>
              <a:rPr lang="zh-CN" altLang="en-US" sz="4800" b="1" dirty="0" smtClean="0">
                <a:solidFill>
                  <a:srgbClr val="0079BF"/>
                </a:solidFill>
                <a:latin typeface="楷体" pitchFamily="49" charset="-122"/>
                <a:ea typeface="楷体" pitchFamily="49" charset="-122"/>
              </a:rPr>
              <a:t/>
            </a:r>
            <a:br>
              <a:rPr lang="zh-CN" altLang="en-US" sz="4800" b="1" dirty="0" smtClean="0">
                <a:solidFill>
                  <a:srgbClr val="0079BF"/>
                </a:solidFill>
                <a:latin typeface="楷体" pitchFamily="49" charset="-122"/>
                <a:ea typeface="楷体" pitchFamily="49" charset="-122"/>
              </a:rPr>
            </a:br>
            <a:endParaRPr lang="zh-CN" altLang="en-US" sz="4400" b="1" dirty="0" smtClean="0">
              <a:solidFill>
                <a:srgbClr val="0079BF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图片 3" descr="QQ截图2018102511000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8545" y="360045"/>
            <a:ext cx="4572635" cy="11912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900428" y="4469268"/>
            <a:ext cx="4309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79BF"/>
                </a:solidFill>
                <a:latin typeface="楷体" pitchFamily="49" charset="-122"/>
                <a:ea typeface="楷体" pitchFamily="49" charset="-122"/>
              </a:rPr>
              <a:t>浙江理工大学教务处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0"/>
    </mc:Choice>
    <mc:Fallback xmlns="">
      <p:transition spd="slow" advTm="396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2545"/>
            <a:ext cx="12223750" cy="690054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1432187" y="3260546"/>
            <a:ext cx="8956098" cy="767585"/>
            <a:chOff x="1459865" y="2083106"/>
            <a:chExt cx="8720454" cy="767585"/>
          </a:xfrm>
        </p:grpSpPr>
        <p:sp>
          <p:nvSpPr>
            <p:cNvPr id="8" name="矩形 7"/>
            <p:cNvSpPr/>
            <p:nvPr/>
          </p:nvSpPr>
          <p:spPr bwMode="auto">
            <a:xfrm>
              <a:off x="1843656" y="2083106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椭圆 8"/>
            <p:cNvSpPr>
              <a:spLocks noChangeAspect="1"/>
            </p:cNvSpPr>
            <p:nvPr/>
          </p:nvSpPr>
          <p:spPr bwMode="auto">
            <a:xfrm>
              <a:off x="1459865" y="2083106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noProof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376113" y="2268229"/>
              <a:ext cx="7472662" cy="3847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 smtClean="0">
                  <a:latin typeface="楷体_GB2312" pitchFamily="49" charset="-122"/>
                  <a:ea typeface="楷体_GB2312" pitchFamily="49" charset="-122"/>
                </a:rPr>
                <a:t>考试</a:t>
              </a: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结束前</a:t>
              </a:r>
              <a:r>
                <a:rPr lang="en-US" altLang="zh-CN" sz="2000" b="1" dirty="0">
                  <a:latin typeface="楷体_GB2312" pitchFamily="49" charset="-122"/>
                  <a:ea typeface="楷体_GB2312" pitchFamily="49" charset="-122"/>
                </a:rPr>
                <a:t>15</a:t>
              </a: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分钟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：提醒考生离考试结束还有</a:t>
              </a:r>
              <a:r>
                <a:rPr lang="en-US" altLang="zh-CN" sz="2000" dirty="0">
                  <a:latin typeface="楷体_GB2312" pitchFamily="49" charset="-122"/>
                  <a:ea typeface="楷体_GB2312" pitchFamily="49" charset="-122"/>
                </a:rPr>
                <a:t>15</a:t>
              </a: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分钟。</a:t>
              </a:r>
              <a:endParaRPr lang="zh-CN" altLang="en-US" sz="2000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436229" y="4561610"/>
            <a:ext cx="8996248" cy="1159194"/>
            <a:chOff x="1446260" y="7666159"/>
            <a:chExt cx="8723438" cy="1159194"/>
          </a:xfrm>
        </p:grpSpPr>
        <p:sp>
          <p:nvSpPr>
            <p:cNvPr id="12" name="矩形 11"/>
            <p:cNvSpPr/>
            <p:nvPr/>
          </p:nvSpPr>
          <p:spPr bwMode="auto">
            <a:xfrm>
              <a:off x="1833035" y="7666159"/>
              <a:ext cx="8336663" cy="11591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椭圆 12"/>
            <p:cNvSpPr>
              <a:spLocks noChangeAspect="1"/>
            </p:cNvSpPr>
            <p:nvPr/>
          </p:nvSpPr>
          <p:spPr bwMode="auto">
            <a:xfrm>
              <a:off x="1446260" y="7836442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noProof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238362" y="7887484"/>
              <a:ext cx="7674756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 smtClean="0">
                  <a:latin typeface="楷体_GB2312" pitchFamily="49" charset="-122"/>
                  <a:ea typeface="楷体_GB2312" pitchFamily="49" charset="-122"/>
                </a:rPr>
                <a:t>考试</a:t>
              </a: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结束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：考试结束铃声响起，发出考试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结束指令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，要求考生停止答题，准备收卷。</a:t>
              </a:r>
            </a:p>
          </p:txBody>
        </p:sp>
      </p:grpSp>
      <p:sp>
        <p:nvSpPr>
          <p:cNvPr id="30" name="矩形 29"/>
          <p:cNvSpPr/>
          <p:nvPr/>
        </p:nvSpPr>
        <p:spPr bwMode="auto">
          <a:xfrm>
            <a:off x="1822597" y="1516741"/>
            <a:ext cx="8561936" cy="138248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9BF"/>
            </a:solidFill>
            <a:prstDash val="solid"/>
            <a:miter lim="8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椭圆 30"/>
          <p:cNvSpPr>
            <a:spLocks noChangeAspect="1"/>
          </p:cNvSpPr>
          <p:nvPr/>
        </p:nvSpPr>
        <p:spPr bwMode="auto">
          <a:xfrm>
            <a:off x="1433141" y="1761263"/>
            <a:ext cx="788327" cy="767585"/>
          </a:xfrm>
          <a:prstGeom prst="ellipse">
            <a:avLst/>
          </a:prstGeom>
          <a:solidFill>
            <a:srgbClr val="0079B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kern="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2150887" y="1595624"/>
            <a:ext cx="7914768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开考</a:t>
            </a:r>
            <a:r>
              <a:rPr lang="en-US" altLang="zh-CN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30</a:t>
            </a:r>
            <a:r>
              <a:rPr lang="zh-CN" altLang="en-US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分钟后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，经监考教师同意，考生可提前交卷（含草稿纸）、退场（考试另有规定的除外），考试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中途考生不得擅自离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场，考试期间允许考生上厕所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，须有监考人员陪同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37" name="矩形 36"/>
          <p:cNvSpPr/>
          <p:nvPr/>
        </p:nvSpPr>
        <p:spPr>
          <a:xfrm>
            <a:off x="2037563" y="415073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  考试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endParaRPr lang="en-US" altLang="zh-CN" sz="2800" b="1" dirty="0" smtClean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37"/>
    </mc:Choice>
    <mc:Fallback xmlns="">
      <p:transition spd="slow" advTm="1923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590" y="-23495"/>
            <a:ext cx="12223750" cy="6900545"/>
          </a:xfrm>
          <a:prstGeom prst="rect">
            <a:avLst/>
          </a:prstGeom>
        </p:spPr>
      </p:pic>
      <p:grpSp>
        <p:nvGrpSpPr>
          <p:cNvPr id="2" name="组合 6"/>
          <p:cNvGrpSpPr/>
          <p:nvPr/>
        </p:nvGrpSpPr>
        <p:grpSpPr>
          <a:xfrm>
            <a:off x="1249169" y="1833583"/>
            <a:ext cx="9672777" cy="4292657"/>
            <a:chOff x="1480313" y="2095235"/>
            <a:chExt cx="8492622" cy="4292657"/>
          </a:xfrm>
        </p:grpSpPr>
        <p:sp>
          <p:nvSpPr>
            <p:cNvPr id="20" name="矩形 19"/>
            <p:cNvSpPr/>
            <p:nvPr/>
          </p:nvSpPr>
          <p:spPr bwMode="auto">
            <a:xfrm>
              <a:off x="1864104" y="5249567"/>
              <a:ext cx="8108831" cy="113832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椭圆 20"/>
            <p:cNvSpPr>
              <a:spLocks noChangeAspect="1"/>
            </p:cNvSpPr>
            <p:nvPr/>
          </p:nvSpPr>
          <p:spPr bwMode="auto">
            <a:xfrm>
              <a:off x="1480313" y="5440961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386534" y="2095235"/>
              <a:ext cx="7472662" cy="349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6B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" name="组合 8"/>
          <p:cNvGrpSpPr/>
          <p:nvPr/>
        </p:nvGrpSpPr>
        <p:grpSpPr>
          <a:xfrm>
            <a:off x="1249169" y="3432943"/>
            <a:ext cx="9685136" cy="773554"/>
            <a:chOff x="1424954" y="4291620"/>
            <a:chExt cx="8783091" cy="773554"/>
          </a:xfrm>
        </p:grpSpPr>
        <p:sp>
          <p:nvSpPr>
            <p:cNvPr id="14" name="矩形 13"/>
            <p:cNvSpPr/>
            <p:nvPr/>
          </p:nvSpPr>
          <p:spPr bwMode="auto">
            <a:xfrm>
              <a:off x="1770180" y="4291620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椭圆 14"/>
            <p:cNvSpPr>
              <a:spLocks noChangeAspect="1"/>
            </p:cNvSpPr>
            <p:nvPr/>
          </p:nvSpPr>
          <p:spPr bwMode="auto">
            <a:xfrm>
              <a:off x="1424954" y="4297589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254704" y="4507424"/>
              <a:ext cx="7953341" cy="3847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kern="0" dirty="0" smtClean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中途</a:t>
              </a: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有考生提前离场交卷，需将试卷</a:t>
              </a:r>
              <a:r>
                <a:rPr lang="zh-CN" altLang="en-US" sz="2000" b="1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收到讲台处</a:t>
              </a: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，不得放置考生考座处。</a:t>
              </a: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" name="组合 9"/>
          <p:cNvGrpSpPr/>
          <p:nvPr/>
        </p:nvGrpSpPr>
        <p:grpSpPr>
          <a:xfrm>
            <a:off x="1251583" y="1647890"/>
            <a:ext cx="9529974" cy="1416799"/>
            <a:chOff x="1352707" y="2296500"/>
            <a:chExt cx="8720456" cy="1416799"/>
          </a:xfrm>
        </p:grpSpPr>
        <p:sp>
          <p:nvSpPr>
            <p:cNvPr id="11" name="矩形 10"/>
            <p:cNvSpPr/>
            <p:nvPr/>
          </p:nvSpPr>
          <p:spPr bwMode="auto">
            <a:xfrm>
              <a:off x="1736500" y="2296500"/>
              <a:ext cx="8336663" cy="12974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" name="椭圆 11"/>
            <p:cNvSpPr>
              <a:spLocks noChangeAspect="1"/>
            </p:cNvSpPr>
            <p:nvPr/>
          </p:nvSpPr>
          <p:spPr bwMode="auto">
            <a:xfrm>
              <a:off x="1352707" y="2585620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noProof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2187744" y="2482193"/>
              <a:ext cx="7759258" cy="12311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altLang="zh-CN" sz="2000" kern="0" dirty="0" smtClean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1</a:t>
              </a: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名监考人员巡视全场，其他监考人员到考座上收取试卷（含草稿纸），</a:t>
              </a:r>
              <a:r>
                <a:rPr lang="zh-CN" altLang="en-US" sz="2000" b="1" kern="0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不得所有监考人员一起收取试卷</a:t>
              </a: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；收好试卷清点试卷份数准确无误后方可允许考生离场。</a:t>
              </a:r>
              <a:endParaRPr lang="zh-CN" altLang="en-US" sz="2000" kern="0" dirty="0">
                <a:solidFill>
                  <a:srgbClr val="0076B8"/>
                </a:solidFill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endParaRPr>
            </a:p>
            <a:p>
              <a:endParaRPr lang="en-US" altLang="zh-CN" sz="2000" kern="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090423" y="382328"/>
            <a:ext cx="2973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	 收卷</a:t>
            </a:r>
          </a:p>
        </p:txBody>
      </p:sp>
      <p:sp>
        <p:nvSpPr>
          <p:cNvPr id="3" name="矩形 2"/>
          <p:cNvSpPr/>
          <p:nvPr/>
        </p:nvSpPr>
        <p:spPr>
          <a:xfrm>
            <a:off x="2272558" y="5363046"/>
            <a:ext cx="88883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rPr>
              <a:t>将试卷（答题纸）按座号</a:t>
            </a:r>
            <a:r>
              <a:rPr lang="zh-CN" altLang="en-US" sz="20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rPr>
              <a:t>从小到大</a:t>
            </a:r>
            <a:r>
              <a:rPr lang="zh-CN" altLang="en-US" sz="20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rPr>
              <a:t>排序</a:t>
            </a:r>
            <a:r>
              <a:rPr lang="zh-CN" altLang="en-US" sz="2000" kern="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rPr>
              <a:t>。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95"/>
    </mc:Choice>
    <mc:Fallback xmlns="">
      <p:transition spd="slow" advTm="1599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590" y="-23495"/>
            <a:ext cx="12223750" cy="6900545"/>
          </a:xfrm>
          <a:prstGeom prst="rect">
            <a:avLst/>
          </a:prstGeom>
        </p:spPr>
      </p:pic>
      <p:grpSp>
        <p:nvGrpSpPr>
          <p:cNvPr id="2" name="组合 6"/>
          <p:cNvGrpSpPr/>
          <p:nvPr/>
        </p:nvGrpSpPr>
        <p:grpSpPr>
          <a:xfrm>
            <a:off x="1238238" y="1755772"/>
            <a:ext cx="9672778" cy="767585"/>
            <a:chOff x="1459865" y="2083106"/>
            <a:chExt cx="8492622" cy="767585"/>
          </a:xfrm>
        </p:grpSpPr>
        <p:sp>
          <p:nvSpPr>
            <p:cNvPr id="20" name="矩形 19"/>
            <p:cNvSpPr/>
            <p:nvPr/>
          </p:nvSpPr>
          <p:spPr bwMode="auto">
            <a:xfrm>
              <a:off x="1843656" y="2083106"/>
              <a:ext cx="8108831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椭圆 20"/>
            <p:cNvSpPr>
              <a:spLocks noChangeAspect="1"/>
            </p:cNvSpPr>
            <p:nvPr/>
          </p:nvSpPr>
          <p:spPr bwMode="auto">
            <a:xfrm>
              <a:off x="1459865" y="2083106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4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286159" y="2270026"/>
              <a:ext cx="7472662" cy="3847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填写</a:t>
              </a:r>
              <a:r>
                <a:rPr lang="zh-CN" altLang="en-US" sz="2000" b="1" kern="0" dirty="0" smtClean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考场情况登记表。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6B8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" name="组合 8"/>
          <p:cNvGrpSpPr/>
          <p:nvPr/>
        </p:nvGrpSpPr>
        <p:grpSpPr>
          <a:xfrm>
            <a:off x="1287665" y="3251349"/>
            <a:ext cx="9685135" cy="1100460"/>
            <a:chOff x="1459865" y="4110026"/>
            <a:chExt cx="8783090" cy="903269"/>
          </a:xfrm>
        </p:grpSpPr>
        <p:sp>
          <p:nvSpPr>
            <p:cNvPr id="14" name="矩形 13"/>
            <p:cNvSpPr/>
            <p:nvPr/>
          </p:nvSpPr>
          <p:spPr bwMode="auto">
            <a:xfrm>
              <a:off x="1843656" y="4110027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椭圆 14"/>
            <p:cNvSpPr>
              <a:spLocks noChangeAspect="1"/>
            </p:cNvSpPr>
            <p:nvPr/>
          </p:nvSpPr>
          <p:spPr bwMode="auto">
            <a:xfrm>
              <a:off x="1459865" y="4110026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289614" y="4243854"/>
              <a:ext cx="7953341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将整理好的试卷、</a:t>
              </a:r>
              <a:r>
                <a:rPr lang="zh-CN" altLang="en-US" sz="2000" kern="0" dirty="0" smtClean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考场情况登记表等交</a:t>
              </a: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至课程负责人处，</a:t>
              </a:r>
              <a:r>
                <a:rPr lang="zh-CN" altLang="en-US" sz="2000" b="1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公共基础课交至指定地点</a:t>
              </a: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。</a:t>
              </a: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2090423" y="382328"/>
            <a:ext cx="2973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	 收卷</a:t>
            </a:r>
          </a:p>
        </p:txBody>
      </p:sp>
    </p:spTree>
    <p:extLst>
      <p:ext uri="{BB962C8B-B14F-4D97-AF65-F5344CB8AC3E}">
        <p14:creationId xmlns:p14="http://schemas.microsoft.com/office/powerpoint/2010/main" val="176666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20"/>
    </mc:Choice>
    <mc:Fallback xmlns="">
      <p:transition spd="slow" advTm="1142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590" y="-23495"/>
            <a:ext cx="12223750" cy="6900545"/>
          </a:xfrm>
          <a:prstGeom prst="rect">
            <a:avLst/>
          </a:prstGeom>
        </p:spPr>
      </p:pic>
      <p:grpSp>
        <p:nvGrpSpPr>
          <p:cNvPr id="2" name="组合 6"/>
          <p:cNvGrpSpPr/>
          <p:nvPr/>
        </p:nvGrpSpPr>
        <p:grpSpPr>
          <a:xfrm>
            <a:off x="1337091" y="2880266"/>
            <a:ext cx="9104368" cy="1673124"/>
            <a:chOff x="1459865" y="2083106"/>
            <a:chExt cx="8720454" cy="1321061"/>
          </a:xfrm>
        </p:grpSpPr>
        <p:sp>
          <p:nvSpPr>
            <p:cNvPr id="20" name="矩形 19"/>
            <p:cNvSpPr/>
            <p:nvPr/>
          </p:nvSpPr>
          <p:spPr bwMode="auto">
            <a:xfrm>
              <a:off x="1843656" y="2083106"/>
              <a:ext cx="8336663" cy="132106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椭圆 20"/>
            <p:cNvSpPr>
              <a:spLocks noChangeAspect="1"/>
            </p:cNvSpPr>
            <p:nvPr/>
          </p:nvSpPr>
          <p:spPr bwMode="auto">
            <a:xfrm>
              <a:off x="1459865" y="2305532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215366" y="2157020"/>
              <a:ext cx="7832605" cy="12150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违纪、作弊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：在监考过程中发现违纪、作弊情况，需如实</a:t>
              </a: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填写考场情况登记表（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只需陈述事实</a:t>
              </a: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），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要求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考生</a:t>
              </a:r>
              <a:r>
                <a:rPr lang="zh-CN" altLang="en-US" sz="2000" b="1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在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考场情况登记表</a:t>
              </a:r>
              <a:r>
                <a:rPr lang="zh-CN" altLang="en-US" sz="2000" b="1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上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签字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，收缴有关违规违纪证据，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考试结束后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将考场情况登记表和证据及时交教务处（行政楼</a:t>
              </a:r>
              <a:r>
                <a:rPr lang="en-US" altLang="zh-CN" sz="2000" dirty="0">
                  <a:latin typeface="楷体_GB2312" pitchFamily="49" charset="-122"/>
                  <a:ea typeface="楷体_GB2312" pitchFamily="49" charset="-122"/>
                </a:rPr>
                <a:t>118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）。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6B8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" name="组合 8"/>
          <p:cNvGrpSpPr/>
          <p:nvPr/>
        </p:nvGrpSpPr>
        <p:grpSpPr>
          <a:xfrm>
            <a:off x="1324736" y="1558434"/>
            <a:ext cx="9116723" cy="767585"/>
            <a:chOff x="1459865" y="4110026"/>
            <a:chExt cx="8783090" cy="767585"/>
          </a:xfrm>
        </p:grpSpPr>
        <p:sp>
          <p:nvSpPr>
            <p:cNvPr id="14" name="矩形 13"/>
            <p:cNvSpPr/>
            <p:nvPr/>
          </p:nvSpPr>
          <p:spPr bwMode="auto">
            <a:xfrm>
              <a:off x="1843656" y="4110026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椭圆 14"/>
            <p:cNvSpPr>
              <a:spLocks noChangeAspect="1"/>
            </p:cNvSpPr>
            <p:nvPr/>
          </p:nvSpPr>
          <p:spPr bwMode="auto">
            <a:xfrm>
              <a:off x="1459865" y="4110026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289614" y="4319861"/>
              <a:ext cx="7953341" cy="3318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kern="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考试过程中如有异常情况，请</a:t>
              </a:r>
              <a:r>
                <a:rPr lang="zh-CN" altLang="en-US" sz="2000" kern="0" dirty="0" smtClean="0">
                  <a:solidFill>
                    <a:prstClr val="black">
                      <a:lumMod val="95000"/>
                      <a:lumOff val="5000"/>
                    </a:prstClr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拨打考务办电话</a:t>
              </a:r>
              <a:r>
                <a:rPr lang="en-US" altLang="zh-CN" sz="2000" b="1" kern="0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86843066</a:t>
              </a:r>
              <a:r>
                <a:rPr lang="en-US" altLang="zh-CN" sz="2000" b="1" kern="0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  <a:cs typeface="Arial" panose="020B0604020202020204" pitchFamily="34" charset="0"/>
                </a:rPr>
                <a:t>;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1795581" y="370702"/>
            <a:ext cx="46538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第四部分   异常情况处理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1267" y="572703"/>
            <a:ext cx="2063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9BF"/>
                </a:solidFill>
              </a:rPr>
              <a:t>温馨提醒</a:t>
            </a:r>
            <a:endParaRPr lang="zh-CN" altLang="en-US" sz="2000" b="1" dirty="0">
              <a:solidFill>
                <a:srgbClr val="0079BF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>
            <a:off x="7894197" y="560346"/>
            <a:ext cx="387070" cy="42482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407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19"/>
    </mc:Choice>
    <mc:Fallback xmlns="">
      <p:transition spd="slow" advTm="1351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2546"/>
            <a:ext cx="12223750" cy="69005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45039" y="404316"/>
            <a:ext cx="30909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部分   考    核</a:t>
            </a:r>
            <a:endParaRPr lang="en-US" altLang="zh-CN" sz="2800" b="1" dirty="0" smtClean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8"/>
          <p:cNvGrpSpPr/>
          <p:nvPr/>
        </p:nvGrpSpPr>
        <p:grpSpPr>
          <a:xfrm>
            <a:off x="1547162" y="2522280"/>
            <a:ext cx="9512135" cy="1901439"/>
            <a:chOff x="1459865" y="4110026"/>
            <a:chExt cx="8783090" cy="1345385"/>
          </a:xfrm>
        </p:grpSpPr>
        <p:sp>
          <p:nvSpPr>
            <p:cNvPr id="7" name="矩形 6"/>
            <p:cNvSpPr/>
            <p:nvPr/>
          </p:nvSpPr>
          <p:spPr bwMode="auto">
            <a:xfrm>
              <a:off x="1843657" y="4110026"/>
              <a:ext cx="8336663" cy="13453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椭圆 7"/>
            <p:cNvSpPr>
              <a:spLocks noChangeAspect="1"/>
            </p:cNvSpPr>
            <p:nvPr/>
          </p:nvSpPr>
          <p:spPr bwMode="auto">
            <a:xfrm>
              <a:off x="1459865" y="4406585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800" b="1" kern="0" noProof="0" dirty="0" smtClean="0">
                  <a:solidFill>
                    <a:prstClr val="white"/>
                  </a:solidFill>
                  <a:latin typeface="华文琥珀" pitchFamily="2" charset="-122"/>
                  <a:ea typeface="华文琥珀" pitchFamily="2" charset="-122"/>
                </a:rPr>
                <a:t>  </a:t>
              </a:r>
              <a:r>
                <a:rPr lang="zh-CN" altLang="en-US" sz="2800" b="1" kern="0" noProof="0" dirty="0" smtClean="0">
                  <a:solidFill>
                    <a:srgbClr val="FF0000"/>
                  </a:solidFill>
                  <a:latin typeface="华文琥珀" pitchFamily="2" charset="-122"/>
                  <a:ea typeface="华文琥珀" pitchFamily="2" charset="-122"/>
                </a:rPr>
                <a:t>！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289614" y="4233020"/>
              <a:ext cx="7953341" cy="111471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宋体" pitchFamily="2" charset="-122"/>
                  <a:ea typeface="宋体" pitchFamily="2" charset="-122"/>
                </a:rPr>
                <a:t>期末考试期间考场监控全程开启，实行网上巡视制度，同时实行全过程中层干部巡考制度，对巡视过程中发现的未按要求监考的情况</a:t>
              </a:r>
              <a:r>
                <a:rPr lang="zh-CN" altLang="en-US" sz="2400" dirty="0" smtClean="0">
                  <a:latin typeface="宋体" pitchFamily="2" charset="-122"/>
                  <a:ea typeface="宋体" pitchFamily="2" charset="-122"/>
                </a:rPr>
                <a:t>实行</a:t>
              </a:r>
              <a:r>
                <a:rPr lang="zh-CN" altLang="en-US" sz="2400" b="1" dirty="0">
                  <a:latin typeface="宋体" pitchFamily="2" charset="-122"/>
                  <a:ea typeface="宋体" pitchFamily="2" charset="-122"/>
                </a:rPr>
                <a:t>每日</a:t>
              </a:r>
              <a:r>
                <a:rPr lang="zh-CN" altLang="en-US" sz="2400" b="1" dirty="0" smtClean="0">
                  <a:latin typeface="宋体" pitchFamily="2" charset="-122"/>
                  <a:ea typeface="宋体" pitchFamily="2" charset="-122"/>
                </a:rPr>
                <a:t>通报</a:t>
              </a:r>
              <a:r>
                <a:rPr lang="zh-CN" altLang="en-US" sz="2400" b="1" dirty="0">
                  <a:latin typeface="宋体" pitchFamily="2" charset="-122"/>
                  <a:ea typeface="宋体" pitchFamily="2" charset="-122"/>
                </a:rPr>
                <a:t>制度</a:t>
              </a:r>
              <a:r>
                <a:rPr lang="zh-CN" altLang="en-US" sz="2400" dirty="0">
                  <a:latin typeface="宋体" pitchFamily="2" charset="-122"/>
                  <a:ea typeface="宋体" pitchFamily="2" charset="-122"/>
                </a:rPr>
                <a:t>。</a:t>
              </a:r>
              <a:endParaRPr lang="zh-CN" altLang="en-US" sz="2400" dirty="0" smtClean="0">
                <a:latin typeface="宋体" pitchFamily="2" charset="-122"/>
                <a:ea typeface="宋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59"/>
    </mc:Choice>
    <mc:Fallback xmlns="">
      <p:transition spd="slow" advTm="1395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5227362"/>
            <a:ext cx="12192000" cy="625643"/>
          </a:xfrm>
          <a:prstGeom prst="rect">
            <a:avLst/>
          </a:prstGeom>
          <a:solidFill>
            <a:srgbClr val="0079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2525" y="3607376"/>
            <a:ext cx="508695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 smtClean="0">
                <a:solidFill>
                  <a:srgbClr val="0079BF"/>
                </a:solidFill>
                <a:latin typeface="方正粗宋简体" panose="03000509000000000000" pitchFamily="65" charset="-122"/>
                <a:ea typeface="方正粗宋简体" panose="03000509000000000000" pitchFamily="65" charset="-122"/>
              </a:rPr>
              <a:t>感 谢 观 看</a:t>
            </a:r>
            <a:endParaRPr lang="en-US" altLang="zh-CN" sz="4800" dirty="0" smtClean="0">
              <a:solidFill>
                <a:srgbClr val="0079BF"/>
              </a:solidFill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  <a:p>
            <a:pPr algn="ctr"/>
            <a:r>
              <a:rPr lang="en-US" altLang="zh-CN" sz="2600" b="1" dirty="0" smtClean="0">
                <a:solidFill>
                  <a:srgbClr val="0079B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Thanks </a:t>
            </a:r>
            <a:r>
              <a:rPr lang="en-US" altLang="zh-CN" sz="2600" b="1" smtClean="0">
                <a:solidFill>
                  <a:srgbClr val="0079B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for watching</a:t>
            </a:r>
            <a:endParaRPr lang="zh-CN" altLang="en-US" sz="2600" b="1" dirty="0">
              <a:solidFill>
                <a:srgbClr val="0079B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7144" y="1908404"/>
            <a:ext cx="1762434" cy="14694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44"/>
    </mc:Choice>
    <mc:Fallback xmlns="">
      <p:transition spd="slow" advTm="524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9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6050511" y="2213263"/>
            <a:ext cx="1047757" cy="2429482"/>
            <a:chOff x="6086350" y="2151478"/>
            <a:chExt cx="1047757" cy="242948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6086350" y="2151478"/>
              <a:ext cx="0" cy="171609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矩形 7"/>
            <p:cNvSpPr/>
            <p:nvPr/>
          </p:nvSpPr>
          <p:spPr>
            <a:xfrm>
              <a:off x="6949376" y="4327044"/>
              <a:ext cx="184731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en-US" sz="1050" dirty="0">
                <a:solidFill>
                  <a:srgbClr val="2E2E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6961909" y="4333413"/>
            <a:ext cx="350426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浙江理工大学微信公众号</a:t>
            </a:r>
            <a:endParaRPr lang="en-US" altLang="zh-CN" sz="2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KSO_Shape"/>
          <p:cNvSpPr/>
          <p:nvPr/>
        </p:nvSpPr>
        <p:spPr>
          <a:xfrm>
            <a:off x="6491159" y="4352649"/>
            <a:ext cx="470750" cy="438582"/>
          </a:xfrm>
          <a:custGeom>
            <a:avLst/>
            <a:gdLst/>
            <a:ahLst/>
            <a:cxnLst/>
            <a:rect l="l" t="t" r="r" b="b"/>
            <a:pathLst>
              <a:path w="969654" h="90353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088293" y="4333413"/>
            <a:ext cx="355668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浙江理工大学教务处官网</a:t>
            </a:r>
            <a:endParaRPr lang="en-US" altLang="zh-CN" sz="2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" name="图片 23" descr="教务处微信公众号二维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4247" y="1118633"/>
            <a:ext cx="2971456" cy="2971456"/>
          </a:xfrm>
          <a:prstGeom prst="rect">
            <a:avLst/>
          </a:prstGeom>
        </p:spPr>
      </p:pic>
      <p:pic>
        <p:nvPicPr>
          <p:cNvPr id="25" name="图片 24" descr="教务处网站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56829" y="1055216"/>
            <a:ext cx="2870521" cy="324493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335431" y="5399903"/>
            <a:ext cx="8084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祝各位监考老师、同学们，工作顺利，学业有成！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9" name="心形 28"/>
          <p:cNvSpPr/>
          <p:nvPr/>
        </p:nvSpPr>
        <p:spPr>
          <a:xfrm>
            <a:off x="1668162" y="5375189"/>
            <a:ext cx="667265" cy="630195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心形 29"/>
          <p:cNvSpPr/>
          <p:nvPr/>
        </p:nvSpPr>
        <p:spPr>
          <a:xfrm>
            <a:off x="10272583" y="5329881"/>
            <a:ext cx="667265" cy="630195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8115">
        <p14:flip dir="r"/>
      </p:transition>
    </mc:Choice>
    <mc:Fallback xmlns="">
      <p:transition spd="slow" advTm="811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24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2860" y="-36830"/>
            <a:ext cx="12207875" cy="6916420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4356678" y="1271765"/>
            <a:ext cx="7190344" cy="1041707"/>
            <a:chOff x="4817655" y="2209800"/>
            <a:chExt cx="4884184" cy="1041707"/>
          </a:xfrm>
        </p:grpSpPr>
        <p:sp>
          <p:nvSpPr>
            <p:cNvPr id="10" name="文本框 9"/>
            <p:cNvSpPr txBox="1"/>
            <p:nvPr/>
          </p:nvSpPr>
          <p:spPr>
            <a:xfrm>
              <a:off x="4817655" y="2209800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0079B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4800" dirty="0">
                <a:solidFill>
                  <a:srgbClr val="0079B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H="1">
              <a:off x="5014823" y="2390507"/>
              <a:ext cx="590550" cy="80358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5462498" y="2666732"/>
              <a:ext cx="4239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0079B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</a:t>
              </a:r>
              <a:r>
                <a:rPr lang="zh-CN" altLang="en-US" sz="3200" dirty="0" smtClean="0">
                  <a:solidFill>
                    <a:srgbClr val="0079B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一部分  考前工作</a:t>
              </a:r>
              <a:endParaRPr lang="en-US" altLang="zh-CN" sz="3200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355929" y="2276446"/>
            <a:ext cx="7433286" cy="967276"/>
            <a:chOff x="4865265" y="2284231"/>
            <a:chExt cx="5547161" cy="967276"/>
          </a:xfrm>
        </p:grpSpPr>
        <p:sp>
          <p:nvSpPr>
            <p:cNvPr id="36" name="文本框 35"/>
            <p:cNvSpPr txBox="1"/>
            <p:nvPr/>
          </p:nvSpPr>
          <p:spPr>
            <a:xfrm>
              <a:off x="4865265" y="2284231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4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>
            <a:xfrm flipH="1">
              <a:off x="5014824" y="2506444"/>
              <a:ext cx="605308" cy="68764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7"/>
            <p:cNvSpPr txBox="1"/>
            <p:nvPr/>
          </p:nvSpPr>
          <p:spPr>
            <a:xfrm>
              <a:off x="5536270" y="2666732"/>
              <a:ext cx="48761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第二部分  考试</a:t>
              </a:r>
              <a:r>
                <a:rPr lang="zh-CN" altLang="en-US" sz="3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endPara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387453" y="3279021"/>
            <a:ext cx="6801805" cy="924744"/>
            <a:chOff x="4908399" y="2326763"/>
            <a:chExt cx="4837381" cy="924744"/>
          </a:xfrm>
        </p:grpSpPr>
        <p:sp>
          <p:nvSpPr>
            <p:cNvPr id="40" name="文本框 39"/>
            <p:cNvSpPr txBox="1"/>
            <p:nvPr/>
          </p:nvSpPr>
          <p:spPr>
            <a:xfrm>
              <a:off x="4908399" y="2326763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4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>
            <a:xfrm flipH="1">
              <a:off x="5014823" y="2492696"/>
              <a:ext cx="590551" cy="701393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本框 41"/>
            <p:cNvSpPr txBox="1"/>
            <p:nvPr/>
          </p:nvSpPr>
          <p:spPr>
            <a:xfrm>
              <a:off x="5506439" y="2666732"/>
              <a:ext cx="4239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第三部分</a:t>
              </a:r>
              <a:r>
                <a:rPr lang="zh-CN" altLang="en-US" sz="3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	</a:t>
              </a:r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收</a:t>
              </a:r>
              <a:r>
                <a:rPr lang="zh-CN" altLang="en-US" sz="3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卷</a:t>
              </a:r>
              <a:endPara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4382051" y="4335452"/>
            <a:ext cx="6149174" cy="899225"/>
            <a:chOff x="4860375" y="2294864"/>
            <a:chExt cx="4940817" cy="899225"/>
          </a:xfrm>
        </p:grpSpPr>
        <p:sp>
          <p:nvSpPr>
            <p:cNvPr id="44" name="文本框 43"/>
            <p:cNvSpPr txBox="1"/>
            <p:nvPr/>
          </p:nvSpPr>
          <p:spPr>
            <a:xfrm>
              <a:off x="4860375" y="2294864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4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直接连接符 44"/>
            <p:cNvCxnSpPr/>
            <p:nvPr/>
          </p:nvCxnSpPr>
          <p:spPr>
            <a:xfrm flipH="1">
              <a:off x="5014824" y="2502188"/>
              <a:ext cx="637321" cy="69190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本框 45"/>
            <p:cNvSpPr txBox="1"/>
            <p:nvPr/>
          </p:nvSpPr>
          <p:spPr>
            <a:xfrm>
              <a:off x="5561851" y="2526116"/>
              <a:ext cx="4239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</a:t>
              </a:r>
              <a:r>
                <a:rPr lang="zh-CN" altLang="en-US" sz="3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</a:t>
              </a:r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部分   异常</a:t>
              </a:r>
              <a:r>
                <a:rPr lang="zh-CN" altLang="en-US" sz="3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情况处理</a:t>
              </a:r>
              <a:endPara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6991049" y="508231"/>
            <a:ext cx="1857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rgbClr val="0079BF"/>
                </a:solidFill>
                <a:latin typeface="方正粗宋简体" panose="03000509000000000000" pitchFamily="65" charset="-122"/>
                <a:ea typeface="方正粗宋简体" panose="03000509000000000000" pitchFamily="65" charset="-122"/>
              </a:rPr>
              <a:t>目录</a:t>
            </a:r>
            <a:endParaRPr lang="en-US" altLang="zh-CN" sz="4800" dirty="0" smtClean="0">
              <a:solidFill>
                <a:srgbClr val="0079BF"/>
              </a:solidFill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705850" y="508231"/>
            <a:ext cx="3486149" cy="830997"/>
          </a:xfrm>
          <a:prstGeom prst="rect">
            <a:avLst/>
          </a:prstGeom>
          <a:solidFill>
            <a:srgbClr val="0079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>
                <a:latin typeface="方正粗宋简体" panose="03000509000000000000" pitchFamily="65" charset="-122"/>
                <a:ea typeface="方正粗宋简体" panose="03000509000000000000" pitchFamily="65" charset="-122"/>
              </a:rPr>
              <a:t>CONTESTS</a:t>
            </a:r>
            <a:endParaRPr lang="zh-CN" altLang="en-US" sz="4400" dirty="0">
              <a:latin typeface="方正粗宋简体" panose="03000509000000000000" pitchFamily="65" charset="-122"/>
              <a:ea typeface="方正粗宋简体" panose="03000509000000000000" pitchFamily="65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396222" y="5274694"/>
            <a:ext cx="6096004" cy="920491"/>
            <a:chOff x="4903095" y="2273598"/>
            <a:chExt cx="4898097" cy="920491"/>
          </a:xfrm>
        </p:grpSpPr>
        <p:sp>
          <p:nvSpPr>
            <p:cNvPr id="25" name="文本框 43"/>
            <p:cNvSpPr txBox="1"/>
            <p:nvPr/>
          </p:nvSpPr>
          <p:spPr>
            <a:xfrm>
              <a:off x="4903095" y="2273598"/>
              <a:ext cx="39567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4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>
              <a:off x="5014824" y="2502188"/>
              <a:ext cx="637321" cy="69190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45"/>
            <p:cNvSpPr txBox="1"/>
            <p:nvPr/>
          </p:nvSpPr>
          <p:spPr>
            <a:xfrm>
              <a:off x="5561851" y="2526116"/>
              <a:ext cx="4239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</a:t>
              </a:r>
              <a:r>
                <a:rPr lang="zh-CN" altLang="en-US" sz="3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r>
                <a:rPr lang="zh-CN" altLang="en-US" sz="3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部分   考核</a:t>
              </a:r>
              <a:endPara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2545"/>
            <a:ext cx="12223750" cy="6900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48850" y="1433524"/>
            <a:ext cx="8148789" cy="500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rgbClr val="0079BF"/>
              </a:buClr>
              <a:buSzPct val="65000"/>
              <a:buFont typeface="Wingdings" pitchFamily="2" charset="2"/>
              <a:buChar char="u"/>
            </a:pPr>
            <a:r>
              <a:rPr lang="zh-CN" altLang="zh-CN" sz="2800" dirty="0" smtClean="0">
                <a:latin typeface="楷体_GB2312" pitchFamily="49" charset="-122"/>
                <a:ea typeface="楷体_GB2312" pitchFamily="49" charset="-122"/>
              </a:rPr>
              <a:t>《浙江理工大学考场规则》</a:t>
            </a: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Clr>
                <a:srgbClr val="0079BF"/>
              </a:buClr>
              <a:buSzPct val="65000"/>
              <a:buFont typeface="Wingdings" pitchFamily="2" charset="2"/>
              <a:buChar char="u"/>
            </a:pP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Clr>
                <a:srgbClr val="0079BF"/>
              </a:buClr>
              <a:buSzPct val="65000"/>
              <a:buFont typeface="Wingdings" pitchFamily="2" charset="2"/>
              <a:buChar char="u"/>
            </a:pPr>
            <a:r>
              <a:rPr lang="zh-CN" altLang="zh-CN" sz="2800" dirty="0" smtClean="0">
                <a:latin typeface="楷体_GB2312" pitchFamily="49" charset="-122"/>
                <a:ea typeface="楷体_GB2312" pitchFamily="49" charset="-122"/>
              </a:rPr>
              <a:t>《浙江理工大学监考守则》</a:t>
            </a: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Clr>
                <a:srgbClr val="0079BF"/>
              </a:buClr>
              <a:buSzPct val="65000"/>
              <a:buFont typeface="Wingdings" pitchFamily="2" charset="2"/>
              <a:buChar char="u"/>
            </a:pP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Clr>
                <a:srgbClr val="0079BF"/>
              </a:buClr>
              <a:buSzPct val="65000"/>
              <a:buFont typeface="Wingdings" pitchFamily="2" charset="2"/>
              <a:buChar char="u"/>
            </a:pP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800" dirty="0" smtClean="0">
                <a:latin typeface="楷体_GB2312" pitchFamily="49" charset="-122"/>
                <a:ea typeface="楷体_GB2312" pitchFamily="49" charset="-122"/>
              </a:rPr>
              <a:t>浙江理工大学监考人员工作程序</a:t>
            </a: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》</a:t>
            </a:r>
            <a:endParaRPr lang="zh-CN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Clr>
                <a:srgbClr val="0079BF"/>
              </a:buClr>
              <a:buSzPct val="65000"/>
              <a:buFont typeface="Wingdings" pitchFamily="2" charset="2"/>
              <a:buChar char="u"/>
            </a:pPr>
            <a:endParaRPr lang="en-US" altLang="zh-CN" sz="2800" b="1" u="sng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SzPct val="65000"/>
              <a:buFont typeface="Wingdings" pitchFamily="2" charset="2"/>
              <a:buChar char="u"/>
            </a:pPr>
            <a:endParaRPr lang="zh-CN" altLang="en-US" sz="2800" b="1" u="sng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  <a:buSzPct val="65000"/>
              <a:buFont typeface="Wingdings" pitchFamily="2" charset="2"/>
              <a:buChar char="u"/>
            </a:pPr>
            <a:endParaRPr lang="zh-CN" altLang="en-US" sz="2800" dirty="0" smtClean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265928" y="4906337"/>
            <a:ext cx="2063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9BF"/>
                </a:solidFill>
              </a:rPr>
              <a:t>温馨提醒</a:t>
            </a:r>
            <a:endParaRPr lang="zh-CN" altLang="en-US" sz="2000" b="1" dirty="0">
              <a:solidFill>
                <a:srgbClr val="0079BF"/>
              </a:solidFill>
            </a:endParaRPr>
          </a:p>
        </p:txBody>
      </p:sp>
      <p:sp>
        <p:nvSpPr>
          <p:cNvPr id="8" name="心形 7"/>
          <p:cNvSpPr/>
          <p:nvPr/>
        </p:nvSpPr>
        <p:spPr>
          <a:xfrm>
            <a:off x="878858" y="4881624"/>
            <a:ext cx="387070" cy="42482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676090" y="4781232"/>
            <a:ext cx="8006254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79BF"/>
              </a:buClr>
              <a:buSzPct val="75000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监考安排好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后，老师因故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不能参加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监考工作的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，需考试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前两天向学院提出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申请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；   由学院至少于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考试前一天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到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教务处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备案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；</a:t>
            </a:r>
            <a:endParaRPr lang="en-US" altLang="zh-CN" sz="1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8497" y="451828"/>
            <a:ext cx="521168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浙江理工大学</a:t>
            </a:r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监考工作相关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720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70"/>
    </mc:Choice>
    <mc:Fallback xmlns="">
      <p:transition spd="slow" advTm="1107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8" y="129092"/>
            <a:ext cx="11259389" cy="63561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61240" y="1400960"/>
            <a:ext cx="4048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校内考试监考工作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考前工作</a:t>
            </a:r>
            <a:endParaRPr lang="zh-CN" altLang="en-US" sz="20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 rot="794350">
            <a:off x="638575" y="2009282"/>
            <a:ext cx="9907929" cy="3629352"/>
          </a:xfrm>
          <a:custGeom>
            <a:avLst/>
            <a:gdLst>
              <a:gd name="connsiteX0" fmla="*/ 0 w 8665028"/>
              <a:gd name="connsiteY0" fmla="*/ 4528457 h 4528457"/>
              <a:gd name="connsiteX1" fmla="*/ 2046514 w 8665028"/>
              <a:gd name="connsiteY1" fmla="*/ 2569028 h 4528457"/>
              <a:gd name="connsiteX2" fmla="*/ 3352800 w 8665028"/>
              <a:gd name="connsiteY2" fmla="*/ 2989943 h 4528457"/>
              <a:gd name="connsiteX3" fmla="*/ 4862286 w 8665028"/>
              <a:gd name="connsiteY3" fmla="*/ 972457 h 4528457"/>
              <a:gd name="connsiteX4" fmla="*/ 6720114 w 8665028"/>
              <a:gd name="connsiteY4" fmla="*/ 1596571 h 4528457"/>
              <a:gd name="connsiteX5" fmla="*/ 8665028 w 8665028"/>
              <a:gd name="connsiteY5" fmla="*/ 0 h 4528457"/>
              <a:gd name="connsiteX0-1" fmla="*/ 0 w 8665028"/>
              <a:gd name="connsiteY0-2" fmla="*/ 4528457 h 4528457"/>
              <a:gd name="connsiteX1-3" fmla="*/ 2046514 w 8665028"/>
              <a:gd name="connsiteY1-4" fmla="*/ 2569028 h 4528457"/>
              <a:gd name="connsiteX2-5" fmla="*/ 3990291 w 8665028"/>
              <a:gd name="connsiteY2-6" fmla="*/ 3003947 h 4528457"/>
              <a:gd name="connsiteX3-7" fmla="*/ 4862286 w 8665028"/>
              <a:gd name="connsiteY3-8" fmla="*/ 972457 h 4528457"/>
              <a:gd name="connsiteX4-9" fmla="*/ 6720114 w 8665028"/>
              <a:gd name="connsiteY4-10" fmla="*/ 1596571 h 4528457"/>
              <a:gd name="connsiteX5-11" fmla="*/ 8665028 w 8665028"/>
              <a:gd name="connsiteY5-12" fmla="*/ 0 h 4528457"/>
              <a:gd name="connsiteX0-13" fmla="*/ 42930 w 8707958"/>
              <a:gd name="connsiteY0-14" fmla="*/ 4528457 h 4531654"/>
              <a:gd name="connsiteX1-15" fmla="*/ 0 w 8707958"/>
              <a:gd name="connsiteY1-16" fmla="*/ 4531654 h 4531654"/>
              <a:gd name="connsiteX2-17" fmla="*/ 2089444 w 8707958"/>
              <a:gd name="connsiteY2-18" fmla="*/ 2569028 h 4531654"/>
              <a:gd name="connsiteX3-19" fmla="*/ 4033221 w 8707958"/>
              <a:gd name="connsiteY3-20" fmla="*/ 3003947 h 4531654"/>
              <a:gd name="connsiteX4-21" fmla="*/ 4905216 w 8707958"/>
              <a:gd name="connsiteY4-22" fmla="*/ 972457 h 4531654"/>
              <a:gd name="connsiteX5-23" fmla="*/ 6763044 w 8707958"/>
              <a:gd name="connsiteY5-24" fmla="*/ 1596571 h 4531654"/>
              <a:gd name="connsiteX6" fmla="*/ 8707958 w 8707958"/>
              <a:gd name="connsiteY6" fmla="*/ 0 h 4531654"/>
              <a:gd name="connsiteX0-25" fmla="*/ 1668839 w 10333867"/>
              <a:gd name="connsiteY0-26" fmla="*/ 4528457 h 4638896"/>
              <a:gd name="connsiteX1-27" fmla="*/ 0 w 10333867"/>
              <a:gd name="connsiteY1-28" fmla="*/ 4638896 h 4638896"/>
              <a:gd name="connsiteX2-29" fmla="*/ 3715353 w 10333867"/>
              <a:gd name="connsiteY2-30" fmla="*/ 2569028 h 4638896"/>
              <a:gd name="connsiteX3-31" fmla="*/ 5659130 w 10333867"/>
              <a:gd name="connsiteY3-32" fmla="*/ 3003947 h 4638896"/>
              <a:gd name="connsiteX4-33" fmla="*/ 6531125 w 10333867"/>
              <a:gd name="connsiteY4-34" fmla="*/ 972457 h 4638896"/>
              <a:gd name="connsiteX5-35" fmla="*/ 8388953 w 10333867"/>
              <a:gd name="connsiteY5-36" fmla="*/ 1596571 h 4638896"/>
              <a:gd name="connsiteX6-37" fmla="*/ 10333867 w 10333867"/>
              <a:gd name="connsiteY6-38" fmla="*/ 0 h 4638896"/>
              <a:gd name="connsiteX0-39" fmla="*/ 0 w 11753119"/>
              <a:gd name="connsiteY0-40" fmla="*/ 4475292 h 4638896"/>
              <a:gd name="connsiteX1-41" fmla="*/ 1419252 w 11753119"/>
              <a:gd name="connsiteY1-42" fmla="*/ 4638896 h 4638896"/>
              <a:gd name="connsiteX2-43" fmla="*/ 5134605 w 11753119"/>
              <a:gd name="connsiteY2-44" fmla="*/ 2569028 h 4638896"/>
              <a:gd name="connsiteX3-45" fmla="*/ 7078382 w 11753119"/>
              <a:gd name="connsiteY3-46" fmla="*/ 3003947 h 4638896"/>
              <a:gd name="connsiteX4-47" fmla="*/ 7950377 w 11753119"/>
              <a:gd name="connsiteY4-48" fmla="*/ 972457 h 4638896"/>
              <a:gd name="connsiteX5-49" fmla="*/ 9808205 w 11753119"/>
              <a:gd name="connsiteY5-50" fmla="*/ 1596571 h 4638896"/>
              <a:gd name="connsiteX6-51" fmla="*/ 11753119 w 11753119"/>
              <a:gd name="connsiteY6-52" fmla="*/ 0 h 4638896"/>
              <a:gd name="connsiteX0-53" fmla="*/ 0 w 11753119"/>
              <a:gd name="connsiteY0-54" fmla="*/ 4475292 h 4475292"/>
              <a:gd name="connsiteX1-55" fmla="*/ 2916105 w 11753119"/>
              <a:gd name="connsiteY1-56" fmla="*/ 3983438 h 4475292"/>
              <a:gd name="connsiteX2-57" fmla="*/ 5134605 w 11753119"/>
              <a:gd name="connsiteY2-58" fmla="*/ 2569028 h 4475292"/>
              <a:gd name="connsiteX3-59" fmla="*/ 7078382 w 11753119"/>
              <a:gd name="connsiteY3-60" fmla="*/ 3003947 h 4475292"/>
              <a:gd name="connsiteX4-61" fmla="*/ 7950377 w 11753119"/>
              <a:gd name="connsiteY4-62" fmla="*/ 972457 h 4475292"/>
              <a:gd name="connsiteX5-63" fmla="*/ 9808205 w 11753119"/>
              <a:gd name="connsiteY5-64" fmla="*/ 1596571 h 4475292"/>
              <a:gd name="connsiteX6-65" fmla="*/ 11753119 w 11753119"/>
              <a:gd name="connsiteY6-66" fmla="*/ 0 h 4475292"/>
              <a:gd name="connsiteX0-67" fmla="*/ 0 w 10233566"/>
              <a:gd name="connsiteY0-68" fmla="*/ 3921235 h 3983438"/>
              <a:gd name="connsiteX1-69" fmla="*/ 1396552 w 10233566"/>
              <a:gd name="connsiteY1-70" fmla="*/ 3983438 h 3983438"/>
              <a:gd name="connsiteX2-71" fmla="*/ 3615052 w 10233566"/>
              <a:gd name="connsiteY2-72" fmla="*/ 2569028 h 3983438"/>
              <a:gd name="connsiteX3-73" fmla="*/ 5558829 w 10233566"/>
              <a:gd name="connsiteY3-74" fmla="*/ 3003947 h 3983438"/>
              <a:gd name="connsiteX4-75" fmla="*/ 6430824 w 10233566"/>
              <a:gd name="connsiteY4-76" fmla="*/ 972457 h 3983438"/>
              <a:gd name="connsiteX5-77" fmla="*/ 8288652 w 10233566"/>
              <a:gd name="connsiteY5-78" fmla="*/ 1596571 h 3983438"/>
              <a:gd name="connsiteX6-79" fmla="*/ 10233566 w 10233566"/>
              <a:gd name="connsiteY6-80" fmla="*/ 0 h 3983438"/>
              <a:gd name="connsiteX0-81" fmla="*/ 0 w 10233566"/>
              <a:gd name="connsiteY0-82" fmla="*/ 3921235 h 3921235"/>
              <a:gd name="connsiteX1-83" fmla="*/ 1990294 w 10233566"/>
              <a:gd name="connsiteY1-84" fmla="*/ 3864799 h 3921235"/>
              <a:gd name="connsiteX2-85" fmla="*/ 3615052 w 10233566"/>
              <a:gd name="connsiteY2-86" fmla="*/ 2569028 h 3921235"/>
              <a:gd name="connsiteX3-87" fmla="*/ 5558829 w 10233566"/>
              <a:gd name="connsiteY3-88" fmla="*/ 3003947 h 3921235"/>
              <a:gd name="connsiteX4-89" fmla="*/ 6430824 w 10233566"/>
              <a:gd name="connsiteY4-90" fmla="*/ 972457 h 3921235"/>
              <a:gd name="connsiteX5-91" fmla="*/ 8288652 w 10233566"/>
              <a:gd name="connsiteY5-92" fmla="*/ 1596571 h 3921235"/>
              <a:gd name="connsiteX6-93" fmla="*/ 10233566 w 10233566"/>
              <a:gd name="connsiteY6-94" fmla="*/ 0 h 3921235"/>
              <a:gd name="connsiteX0-95" fmla="*/ 0 w 10233566"/>
              <a:gd name="connsiteY0-96" fmla="*/ 3921235 h 4281581"/>
              <a:gd name="connsiteX1-97" fmla="*/ 1929577 w 10233566"/>
              <a:gd name="connsiteY1-98" fmla="*/ 4281581 h 4281581"/>
              <a:gd name="connsiteX2-99" fmla="*/ 3615052 w 10233566"/>
              <a:gd name="connsiteY2-100" fmla="*/ 2569028 h 4281581"/>
              <a:gd name="connsiteX3-101" fmla="*/ 5558829 w 10233566"/>
              <a:gd name="connsiteY3-102" fmla="*/ 3003947 h 4281581"/>
              <a:gd name="connsiteX4-103" fmla="*/ 6430824 w 10233566"/>
              <a:gd name="connsiteY4-104" fmla="*/ 972457 h 4281581"/>
              <a:gd name="connsiteX5-105" fmla="*/ 8288652 w 10233566"/>
              <a:gd name="connsiteY5-106" fmla="*/ 1596571 h 4281581"/>
              <a:gd name="connsiteX6-107" fmla="*/ 10233566 w 10233566"/>
              <a:gd name="connsiteY6-108" fmla="*/ 0 h 4281581"/>
              <a:gd name="connsiteX0-109" fmla="*/ 0 w 10233566"/>
              <a:gd name="connsiteY0-110" fmla="*/ 3921235 h 4277743"/>
              <a:gd name="connsiteX1-111" fmla="*/ 1694523 w 10233566"/>
              <a:gd name="connsiteY1-112" fmla="*/ 4277743 h 4277743"/>
              <a:gd name="connsiteX2-113" fmla="*/ 3615052 w 10233566"/>
              <a:gd name="connsiteY2-114" fmla="*/ 2569028 h 4277743"/>
              <a:gd name="connsiteX3-115" fmla="*/ 5558829 w 10233566"/>
              <a:gd name="connsiteY3-116" fmla="*/ 3003947 h 4277743"/>
              <a:gd name="connsiteX4-117" fmla="*/ 6430824 w 10233566"/>
              <a:gd name="connsiteY4-118" fmla="*/ 972457 h 4277743"/>
              <a:gd name="connsiteX5-119" fmla="*/ 8288652 w 10233566"/>
              <a:gd name="connsiteY5-120" fmla="*/ 1596571 h 4277743"/>
              <a:gd name="connsiteX6-121" fmla="*/ 10233566 w 10233566"/>
              <a:gd name="connsiteY6-122" fmla="*/ 0 h 4277743"/>
              <a:gd name="connsiteX0-123" fmla="*/ 0 w 10743813"/>
              <a:gd name="connsiteY0-124" fmla="*/ 4321224 h 4677732"/>
              <a:gd name="connsiteX1-125" fmla="*/ 1694523 w 10743813"/>
              <a:gd name="connsiteY1-126" fmla="*/ 4677732 h 4677732"/>
              <a:gd name="connsiteX2-127" fmla="*/ 3615052 w 10743813"/>
              <a:gd name="connsiteY2-128" fmla="*/ 2969017 h 4677732"/>
              <a:gd name="connsiteX3-129" fmla="*/ 5558829 w 10743813"/>
              <a:gd name="connsiteY3-130" fmla="*/ 3403936 h 4677732"/>
              <a:gd name="connsiteX4-131" fmla="*/ 6430824 w 10743813"/>
              <a:gd name="connsiteY4-132" fmla="*/ 1372446 h 4677732"/>
              <a:gd name="connsiteX5-133" fmla="*/ 8288652 w 10743813"/>
              <a:gd name="connsiteY5-134" fmla="*/ 1996560 h 4677732"/>
              <a:gd name="connsiteX6-135" fmla="*/ 10743813 w 10743813"/>
              <a:gd name="connsiteY6-136" fmla="*/ 0 h 4677732"/>
              <a:gd name="connsiteX0-137" fmla="*/ 0 w 10910034"/>
              <a:gd name="connsiteY0-138" fmla="*/ 3681412 h 4037920"/>
              <a:gd name="connsiteX1-139" fmla="*/ 1694523 w 10910034"/>
              <a:gd name="connsiteY1-140" fmla="*/ 4037920 h 4037920"/>
              <a:gd name="connsiteX2-141" fmla="*/ 3615052 w 10910034"/>
              <a:gd name="connsiteY2-142" fmla="*/ 2329205 h 4037920"/>
              <a:gd name="connsiteX3-143" fmla="*/ 5558829 w 10910034"/>
              <a:gd name="connsiteY3-144" fmla="*/ 2764124 h 4037920"/>
              <a:gd name="connsiteX4-145" fmla="*/ 6430824 w 10910034"/>
              <a:gd name="connsiteY4-146" fmla="*/ 732634 h 4037920"/>
              <a:gd name="connsiteX5-147" fmla="*/ 8288652 w 10910034"/>
              <a:gd name="connsiteY5-148" fmla="*/ 1356748 h 4037920"/>
              <a:gd name="connsiteX6-149" fmla="*/ 10910034 w 10910034"/>
              <a:gd name="connsiteY6-150" fmla="*/ 0 h 40379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37" y="connsiteY6-38"/>
              </a:cxn>
            </a:cxnLst>
            <a:rect l="l" t="t" r="r" b="b"/>
            <a:pathLst>
              <a:path w="10910034" h="4037920">
                <a:moveTo>
                  <a:pt x="0" y="3681412"/>
                </a:moveTo>
                <a:lnTo>
                  <a:pt x="1694523" y="4037920"/>
                </a:lnTo>
                <a:lnTo>
                  <a:pt x="3615052" y="2329205"/>
                </a:lnTo>
                <a:lnTo>
                  <a:pt x="5558829" y="2764124"/>
                </a:lnTo>
                <a:lnTo>
                  <a:pt x="6430824" y="732634"/>
                </a:lnTo>
                <a:lnTo>
                  <a:pt x="8288652" y="1356748"/>
                </a:lnTo>
                <a:lnTo>
                  <a:pt x="10910034" y="0"/>
                </a:lnTo>
              </a:path>
            </a:pathLst>
          </a:custGeom>
          <a:noFill/>
          <a:ln w="38100">
            <a:solidFill>
              <a:srgbClr val="0070C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1704018" y="4594278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782663" y="3532554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346506" y="4267739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507537" y="2802406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72477" y="5172124"/>
            <a:ext cx="2680423" cy="934136"/>
            <a:chOff x="390154" y="1435665"/>
            <a:chExt cx="2680423" cy="934136"/>
          </a:xfrm>
        </p:grpSpPr>
        <p:sp>
          <p:nvSpPr>
            <p:cNvPr id="28" name="文本框 9"/>
            <p:cNvSpPr txBox="1"/>
            <p:nvPr/>
          </p:nvSpPr>
          <p:spPr>
            <a:xfrm>
              <a:off x="390155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考前</a:t>
              </a:r>
              <a:r>
                <a:rPr lang="en-US" altLang="zh-CN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40</a:t>
              </a:r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endParaRPr lang="zh-CN" altLang="en-US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文本框 10"/>
            <p:cNvSpPr txBox="1"/>
            <p:nvPr/>
          </p:nvSpPr>
          <p:spPr>
            <a:xfrm>
              <a:off x="390154" y="1785026"/>
              <a:ext cx="26804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监考一</a:t>
              </a:r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到行政楼</a:t>
              </a:r>
              <a:r>
                <a:rPr lang="en-US" altLang="zh-CN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125</a:t>
              </a:r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领卷</a:t>
              </a:r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、到考场后清点试卷份数</a:t>
              </a:r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652340" y="2344999"/>
            <a:ext cx="2718485" cy="1426579"/>
            <a:chOff x="-785577" y="1435665"/>
            <a:chExt cx="4932638" cy="1426579"/>
          </a:xfrm>
        </p:grpSpPr>
        <p:sp>
          <p:nvSpPr>
            <p:cNvPr id="26" name="文本框 12"/>
            <p:cNvSpPr txBox="1"/>
            <p:nvPr/>
          </p:nvSpPr>
          <p:spPr>
            <a:xfrm>
              <a:off x="278048" y="1435665"/>
              <a:ext cx="2680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考前</a:t>
              </a:r>
              <a:r>
                <a:rPr lang="en-US" altLang="zh-CN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30</a:t>
              </a:r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endParaRPr lang="zh-CN" altLang="en-US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文本框 13"/>
            <p:cNvSpPr txBox="1"/>
            <p:nvPr/>
          </p:nvSpPr>
          <p:spPr>
            <a:xfrm>
              <a:off x="-785577" y="1785026"/>
              <a:ext cx="493263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监考</a:t>
              </a:r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二、三、四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考前</a:t>
              </a:r>
              <a:r>
                <a:rPr lang="en-US" altLang="zh-CN" sz="1600" b="1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30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进入考场；</a:t>
              </a:r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清场；张贴</a:t>
              </a:r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考场</a:t>
              </a:r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名单</a:t>
              </a:r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；</a:t>
              </a:r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书写</a:t>
              </a:r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黑板板书</a:t>
              </a:r>
            </a:p>
            <a:p>
              <a:pPr algn="ctr"/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139515" y="4911918"/>
            <a:ext cx="2881184" cy="687915"/>
            <a:chOff x="189394" y="1435665"/>
            <a:chExt cx="2881184" cy="687915"/>
          </a:xfrm>
        </p:grpSpPr>
        <p:sp>
          <p:nvSpPr>
            <p:cNvPr id="24" name="文本框 15"/>
            <p:cNvSpPr txBox="1"/>
            <p:nvPr/>
          </p:nvSpPr>
          <p:spPr>
            <a:xfrm>
              <a:off x="390155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考前</a:t>
              </a:r>
              <a:r>
                <a:rPr lang="en-US" altLang="zh-CN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15</a:t>
              </a:r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endParaRPr lang="zh-CN" altLang="en-US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文本框 16"/>
            <p:cNvSpPr txBox="1"/>
            <p:nvPr/>
          </p:nvSpPr>
          <p:spPr>
            <a:xfrm>
              <a:off x="189394" y="1785026"/>
              <a:ext cx="28811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考生</a:t>
              </a:r>
              <a:r>
                <a:rPr lang="zh-CN" altLang="en-US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进场，核查有效证件</a:t>
              </a:r>
              <a:endPara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564220" y="1882283"/>
            <a:ext cx="2680423" cy="687915"/>
            <a:chOff x="390154" y="1435665"/>
            <a:chExt cx="2680423" cy="687915"/>
          </a:xfrm>
        </p:grpSpPr>
        <p:sp>
          <p:nvSpPr>
            <p:cNvPr id="22" name="文本框 18"/>
            <p:cNvSpPr txBox="1"/>
            <p:nvPr/>
          </p:nvSpPr>
          <p:spPr>
            <a:xfrm>
              <a:off x="390155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考前</a:t>
              </a:r>
              <a:r>
                <a:rPr lang="en-US" altLang="zh-CN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10</a:t>
              </a:r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endParaRPr lang="zh-CN" altLang="en-US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文本框 19"/>
            <p:cNvSpPr txBox="1"/>
            <p:nvPr/>
          </p:nvSpPr>
          <p:spPr>
            <a:xfrm>
              <a:off x="390154" y="1785026"/>
              <a:ext cx="2680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942965" y="4183178"/>
            <a:ext cx="3012366" cy="687915"/>
            <a:chOff x="390154" y="1435665"/>
            <a:chExt cx="2680423" cy="687915"/>
          </a:xfrm>
        </p:grpSpPr>
        <p:sp>
          <p:nvSpPr>
            <p:cNvPr id="20" name="文本框 21"/>
            <p:cNvSpPr txBox="1"/>
            <p:nvPr/>
          </p:nvSpPr>
          <p:spPr>
            <a:xfrm>
              <a:off x="390155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</a:t>
              </a:r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前</a:t>
              </a:r>
              <a:r>
                <a:rPr lang="en-US" altLang="zh-CN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5</a:t>
              </a:r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endParaRPr lang="zh-CN" altLang="en-US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文本框 22"/>
            <p:cNvSpPr txBox="1"/>
            <p:nvPr/>
          </p:nvSpPr>
          <p:spPr>
            <a:xfrm>
              <a:off x="390154" y="1785026"/>
              <a:ext cx="2680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分发试卷</a:t>
              </a:r>
              <a:endPara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8" name="椭圆 17"/>
          <p:cNvSpPr/>
          <p:nvPr/>
        </p:nvSpPr>
        <p:spPr>
          <a:xfrm>
            <a:off x="10348517" y="2643689"/>
            <a:ext cx="963827" cy="976183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开始考试</a:t>
            </a:r>
            <a:endParaRPr lang="zh-CN" altLang="en-US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8065462" y="3583814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2"/>
          <p:cNvSpPr txBox="1"/>
          <p:nvPr/>
        </p:nvSpPr>
        <p:spPr>
          <a:xfrm>
            <a:off x="5309822" y="2228903"/>
            <a:ext cx="30123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宣读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考场规则</a:t>
            </a:r>
          </a:p>
          <a:p>
            <a:pPr algn="ctr"/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再次清场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098775" y="451827"/>
            <a:ext cx="327205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  考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前工作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707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21"/>
    </mc:Choice>
    <mc:Fallback xmlns="">
      <p:transition spd="slow" advTm="2032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42545"/>
            <a:ext cx="12223750" cy="69005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8496" y="451828"/>
            <a:ext cx="67988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  考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r>
              <a:rPr lang="en-US" altLang="zh-CN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  <a:r>
              <a:rPr lang="zh-CN" altLang="en-US" sz="2800" b="1" dirty="0">
                <a:ea typeface="仿宋_GB2312" pitchFamily="49" charset="-122"/>
              </a:rPr>
              <a:t>考生进场前</a:t>
            </a:r>
            <a:endParaRPr lang="zh-CN" altLang="en-US" sz="2800" dirty="0"/>
          </a:p>
          <a:p>
            <a:endParaRPr lang="zh-CN" altLang="en-US" sz="2800" b="1" dirty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49541"/>
              </p:ext>
            </p:extLst>
          </p:nvPr>
        </p:nvGraphicFramePr>
        <p:xfrm>
          <a:off x="537467" y="1401534"/>
          <a:ext cx="8369865" cy="4818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0293"/>
                <a:gridCol w="5279572"/>
              </a:tblGrid>
              <a:tr h="539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监考一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监考二、三、四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4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1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kern="100" dirty="0">
                          <a:effectLst/>
                        </a:rPr>
                        <a:t>监考一</a:t>
                      </a:r>
                      <a:r>
                        <a:rPr lang="zh-CN" sz="1600" kern="100" dirty="0">
                          <a:solidFill>
                            <a:srgbClr val="FF0000"/>
                          </a:solidFill>
                          <a:effectLst/>
                        </a:rPr>
                        <a:t>考前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r>
                        <a:rPr lang="zh-CN" sz="1600" kern="100" dirty="0">
                          <a:solidFill>
                            <a:srgbClr val="FF0000"/>
                          </a:solidFill>
                          <a:effectLst/>
                        </a:rPr>
                        <a:t>分钟</a:t>
                      </a:r>
                      <a:r>
                        <a:rPr lang="zh-CN" sz="1600" kern="100" dirty="0">
                          <a:effectLst/>
                        </a:rPr>
                        <a:t>到行政楼</a:t>
                      </a:r>
                      <a:r>
                        <a:rPr lang="en-US" sz="1600" kern="100" dirty="0">
                          <a:effectLst/>
                        </a:rPr>
                        <a:t>125</a:t>
                      </a:r>
                      <a:r>
                        <a:rPr lang="zh-CN" sz="1600" kern="100" dirty="0">
                          <a:effectLst/>
                        </a:rPr>
                        <a:t>领取试卷，领完试卷后直接进入考场，不得到其他地方去</a:t>
                      </a:r>
                      <a:r>
                        <a:rPr lang="zh-CN" sz="1600" kern="100" dirty="0" smtClean="0">
                          <a:effectLst/>
                        </a:rPr>
                        <a:t>；</a:t>
                      </a:r>
                      <a:endParaRPr lang="en-US" altLang="zh-CN" sz="1600" kern="100" dirty="0" smtClean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21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CN" sz="1100" kern="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21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kern="100" dirty="0">
                          <a:effectLst/>
                        </a:rPr>
                        <a:t>到考场后清点试卷份数，如有短缺</a:t>
                      </a:r>
                      <a:r>
                        <a:rPr lang="zh-CN" sz="1600" kern="100" dirty="0" smtClean="0">
                          <a:effectLst/>
                        </a:rPr>
                        <a:t>请</a:t>
                      </a:r>
                      <a:r>
                        <a:rPr lang="zh-CN" altLang="en-US" sz="1600" kern="100" dirty="0" smtClean="0">
                          <a:effectLst/>
                        </a:rPr>
                        <a:t>拨</a:t>
                      </a:r>
                      <a:r>
                        <a:rPr lang="zh-CN" sz="1600" kern="100" dirty="0" smtClean="0">
                          <a:effectLst/>
                        </a:rPr>
                        <a:t>打</a:t>
                      </a:r>
                      <a:r>
                        <a:rPr lang="zh-CN" altLang="en-US" sz="1600" kern="100" dirty="0" smtClean="0">
                          <a:effectLst/>
                        </a:rPr>
                        <a:t>考务办</a:t>
                      </a:r>
                      <a:r>
                        <a:rPr lang="zh-CN" sz="1600" kern="100" dirty="0" smtClean="0">
                          <a:effectLst/>
                        </a:rPr>
                        <a:t>电话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86843066</a:t>
                      </a:r>
                      <a:r>
                        <a:rPr lang="zh-CN" sz="1600" kern="100" dirty="0">
                          <a:effectLst/>
                        </a:rPr>
                        <a:t>；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3500"/>
                        </a:lnSpc>
                        <a:spcAft>
                          <a:spcPts val="0"/>
                        </a:spcAft>
                        <a:buSzPts val="1600"/>
                        <a:buFont typeface="黑体"/>
                        <a:buAutoNum type="arabicPeriod"/>
                      </a:pPr>
                      <a:r>
                        <a:rPr lang="zh-CN" sz="1600" kern="100" dirty="0">
                          <a:effectLst/>
                        </a:rPr>
                        <a:t>监考二、三、四</a:t>
                      </a:r>
                      <a:r>
                        <a:rPr lang="zh-CN" sz="1600" b="1" kern="100" dirty="0">
                          <a:solidFill>
                            <a:srgbClr val="FF0000"/>
                          </a:solidFill>
                          <a:effectLst/>
                        </a:rPr>
                        <a:t>考前</a:t>
                      </a: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r>
                        <a:rPr lang="zh-CN" sz="1600" b="1" kern="100" dirty="0">
                          <a:solidFill>
                            <a:srgbClr val="FF0000"/>
                          </a:solidFill>
                          <a:effectLst/>
                        </a:rPr>
                        <a:t>分钟</a:t>
                      </a:r>
                      <a:r>
                        <a:rPr lang="zh-CN" sz="1600" kern="100" dirty="0">
                          <a:effectLst/>
                        </a:rPr>
                        <a:t>进入考场；</a:t>
                      </a:r>
                      <a:endParaRPr lang="zh-CN" sz="1100" kern="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3500"/>
                        </a:lnSpc>
                        <a:spcAft>
                          <a:spcPts val="0"/>
                        </a:spcAft>
                        <a:buSzPts val="1600"/>
                        <a:buFont typeface="黑体"/>
                        <a:buAutoNum type="arabicPeriod"/>
                      </a:pPr>
                      <a:r>
                        <a:rPr lang="zh-CN" sz="1600" kern="100" dirty="0">
                          <a:effectLst/>
                        </a:rPr>
                        <a:t>清场：检查考座周围（含地面、桌洞内）是否有物品，如果有需全部清理出来放到讲台处；</a:t>
                      </a:r>
                      <a:endParaRPr lang="zh-CN" sz="1100" kern="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3500"/>
                        </a:lnSpc>
                        <a:spcAft>
                          <a:spcPts val="0"/>
                        </a:spcAft>
                        <a:buSzPts val="1600"/>
                        <a:buFont typeface="黑体"/>
                        <a:buAutoNum type="arabicPeriod"/>
                      </a:pPr>
                      <a:r>
                        <a:rPr lang="zh-CN" sz="1600" kern="100" dirty="0">
                          <a:effectLst/>
                        </a:rPr>
                        <a:t>张贴考场名单，安排考</a:t>
                      </a:r>
                      <a:r>
                        <a:rPr lang="zh-CN" sz="1600" kern="100" dirty="0" smtClean="0">
                          <a:effectLst/>
                        </a:rPr>
                        <a:t>座</a:t>
                      </a:r>
                      <a:endParaRPr lang="en-US" altLang="zh-CN" sz="1600" kern="100" dirty="0" smtClean="0">
                        <a:effectLst/>
                      </a:endParaRPr>
                    </a:p>
                    <a:p>
                      <a:pPr marL="0" lvl="0" indent="0" algn="just">
                        <a:lnSpc>
                          <a:spcPts val="3500"/>
                        </a:lnSpc>
                        <a:spcAft>
                          <a:spcPts val="0"/>
                        </a:spcAft>
                        <a:buSzPts val="1600"/>
                        <a:buFont typeface="黑体"/>
                        <a:buNone/>
                      </a:pPr>
                      <a:r>
                        <a:rPr lang="zh-CN" altLang="en-US" sz="1200" b="1" kern="100" dirty="0" smtClean="0">
                          <a:solidFill>
                            <a:srgbClr val="00B050"/>
                          </a:solidFill>
                          <a:effectLst/>
                        </a:rPr>
                        <a:t>在可能的情况下尽量分散布置考座，考座按“</a:t>
                      </a:r>
                      <a:r>
                        <a:rPr lang="en-US" altLang="zh-CN" sz="1200" b="1" kern="100" dirty="0" smtClean="0">
                          <a:solidFill>
                            <a:srgbClr val="00B050"/>
                          </a:solidFill>
                          <a:effectLst/>
                        </a:rPr>
                        <a:t>S”</a:t>
                      </a:r>
                      <a:r>
                        <a:rPr lang="zh-CN" altLang="en-US" sz="1200" b="1" kern="100" dirty="0" smtClean="0">
                          <a:solidFill>
                            <a:srgbClr val="00B050"/>
                          </a:solidFill>
                          <a:effectLst/>
                        </a:rPr>
                        <a:t>型排列</a:t>
                      </a:r>
                      <a:endParaRPr lang="zh-CN" sz="1000" b="1" kern="1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ts val="3500"/>
                        </a:lnSpc>
                        <a:spcAft>
                          <a:spcPts val="0"/>
                        </a:spcAft>
                        <a:buSzPts val="1600"/>
                        <a:buFont typeface="黑体"/>
                        <a:buNone/>
                      </a:pPr>
                      <a:r>
                        <a:rPr lang="en-US" altLang="zh-CN" sz="1600" kern="100" dirty="0" smtClean="0">
                          <a:effectLst/>
                        </a:rPr>
                        <a:t>4.  </a:t>
                      </a:r>
                      <a:r>
                        <a:rPr lang="zh-CN" sz="1600" kern="100" dirty="0" smtClean="0">
                          <a:effectLst/>
                        </a:rPr>
                        <a:t>书写</a:t>
                      </a:r>
                      <a:r>
                        <a:rPr lang="zh-CN" sz="1600" b="1" kern="100" dirty="0">
                          <a:effectLst/>
                        </a:rPr>
                        <a:t>黑板板书</a:t>
                      </a:r>
                      <a:r>
                        <a:rPr lang="zh-CN" sz="1600" kern="100" dirty="0">
                          <a:effectLst/>
                        </a:rPr>
                        <a:t>：考试科目、考试起止时间、试卷总页数，同时写明</a:t>
                      </a:r>
                      <a:r>
                        <a:rPr lang="en-US" sz="1600" kern="100" dirty="0">
                          <a:effectLst/>
                        </a:rPr>
                        <a:t>:</a:t>
                      </a:r>
                      <a:r>
                        <a:rPr lang="zh-CN" sz="1600" kern="100" dirty="0">
                          <a:effectLst/>
                        </a:rPr>
                        <a:t>“</a:t>
                      </a:r>
                      <a:r>
                        <a:rPr lang="zh-CN" sz="1600" b="1" kern="100" dirty="0">
                          <a:effectLst/>
                        </a:rPr>
                        <a:t>警告</a:t>
                      </a:r>
                      <a:r>
                        <a:rPr lang="zh-CN" sz="1600" kern="100" dirty="0">
                          <a:effectLst/>
                        </a:rPr>
                        <a:t>：手机等规定以外物品不得带至座位。否则，按违纪处理。”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7503224" y="3811022"/>
            <a:ext cx="4591957" cy="2656067"/>
          </a:xfrm>
          <a:prstGeom prst="rect">
            <a:avLst/>
          </a:prstGeom>
          <a:solidFill>
            <a:schemeClr val="accent3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考试科目：</a:t>
            </a:r>
            <a:r>
              <a:rPr lang="en-US" altLang="zh-CN" sz="2400" b="1" dirty="0" err="1" smtClean="0">
                <a:latin typeface="楷体" pitchFamily="49" charset="-122"/>
                <a:ea typeface="楷体" pitchFamily="49" charset="-122"/>
              </a:rPr>
              <a:t>xxxx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考试起止时间：</a:t>
            </a:r>
            <a:r>
              <a:rPr lang="en-US" altLang="zh-CN" sz="2400" b="1" dirty="0" err="1" smtClean="0">
                <a:latin typeface="楷体" pitchFamily="49" charset="-122"/>
                <a:ea typeface="楷体" pitchFamily="49" charset="-122"/>
              </a:rPr>
              <a:t>xx:xx—xx:xx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试卷共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X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页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警告：手机、资料、提包等规定以外物品不得带至座位。否则按违纪处理。</a:t>
            </a:r>
          </a:p>
        </p:txBody>
      </p:sp>
      <p:sp>
        <p:nvSpPr>
          <p:cNvPr id="8" name="云形标注 7"/>
          <p:cNvSpPr/>
          <p:nvPr/>
        </p:nvSpPr>
        <p:spPr>
          <a:xfrm>
            <a:off x="9021430" y="1824894"/>
            <a:ext cx="2967567" cy="1592942"/>
          </a:xfrm>
          <a:prstGeom prst="cloud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</a:rPr>
              <a:t>黑板板书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60"/>
    </mc:Choice>
    <mc:Fallback xmlns="">
      <p:transition spd="slow" advTm="315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590" y="-23495"/>
            <a:ext cx="12223750" cy="69005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27823" y="1290917"/>
            <a:ext cx="9724923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  考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前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15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分钟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组织考生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进场；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3000"/>
              </a:lnSpc>
              <a:spcAft>
                <a:spcPts val="1200"/>
              </a:spcAft>
              <a:buClr>
                <a:srgbClr val="0070C0"/>
              </a:buClr>
              <a:buSzPct val="75000"/>
            </a:pP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   （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监考必须佩带</a:t>
            </a: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监考证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严格按</a:t>
            </a:r>
            <a:r>
              <a:rPr lang="en-US" altLang="zh-CN" sz="2000" dirty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监考人员工作程序</a:t>
            </a:r>
            <a:r>
              <a:rPr lang="en-US" altLang="zh-CN" sz="2000" dirty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进行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操作）；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45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  进场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时需检查考生是否携带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身份证、学生证或带照片的身份</a:t>
            </a: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证明；</a:t>
            </a:r>
            <a:endParaRPr lang="en-US" altLang="zh-CN" sz="20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4500"/>
              </a:lnSpc>
              <a:buClr>
                <a:srgbClr val="0070C0"/>
              </a:buClr>
              <a:buSzPct val="75000"/>
            </a:pP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   （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三者有其一即可，</a:t>
            </a:r>
            <a:r>
              <a:rPr lang="zh-CN" altLang="en-US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一卡通不得作为有效证件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）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45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   引导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考生到指定位置就座，要求考生将身份证、学生证或带照片的身份证明放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于    考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座的右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上角；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45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   如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有考生未携带有效证件，要求考生回去取相关有效证件，并告知</a:t>
            </a:r>
            <a:r>
              <a:rPr lang="zh-CN" altLang="en-US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开考</a:t>
            </a:r>
            <a:r>
              <a:rPr lang="en-US" altLang="zh-CN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30</a:t>
            </a:r>
            <a:r>
              <a:rPr lang="zh-CN" altLang="en-US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分钟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后 不得</a:t>
            </a:r>
            <a:r>
              <a:rPr lang="zh-CN" altLang="en-US" sz="2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进场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4500"/>
              </a:lnSpc>
              <a:buClr>
                <a:srgbClr val="0070C0"/>
              </a:buClr>
              <a:buSzPct val="75000"/>
            </a:pP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8496" y="451828"/>
            <a:ext cx="526049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  考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r>
              <a:rPr lang="en-US" altLang="zh-CN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800" b="1" dirty="0">
                <a:ea typeface="仿宋_GB2312" pitchFamily="49" charset="-122"/>
              </a:rPr>
              <a:t>考生进场</a:t>
            </a:r>
          </a:p>
          <a:p>
            <a:endParaRPr lang="zh-CN" altLang="en-US" sz="2800" b="1" dirty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64"/>
    </mc:Choice>
    <mc:Fallback xmlns="">
      <p:transition spd="slow" advTm="2126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590" y="-23495"/>
            <a:ext cx="12223750" cy="69005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97281" y="1339053"/>
            <a:ext cx="946085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  考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前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分钟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宣读考场规则；</a:t>
            </a: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  再次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清场</a:t>
            </a: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endParaRPr lang="en-US" altLang="zh-CN" sz="20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</a:pPr>
            <a:r>
              <a:rPr lang="zh-CN" altLang="en-US" sz="2000" b="1" dirty="0" smtClean="0">
                <a:solidFill>
                  <a:srgbClr val="0079BF"/>
                </a:solidFill>
                <a:latin typeface="黑体" pitchFamily="2" charset="-122"/>
                <a:ea typeface="黑体" pitchFamily="2" charset="-122"/>
              </a:rPr>
              <a:t>   ① 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要求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考生不得将手机、资料、提包等规定以外物品带至座位，需放置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讲台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处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  <a:buFont typeface="Wingdings" pitchFamily="2" charset="2"/>
              <a:buChar char="u"/>
            </a:pP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</a:rPr>
              <a:t>  考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前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分钟分发试卷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：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</a:pPr>
            <a:r>
              <a:rPr lang="zh-CN" altLang="en-US" sz="2000" b="1" dirty="0" smtClean="0">
                <a:solidFill>
                  <a:srgbClr val="0079BF"/>
                </a:solidFill>
                <a:latin typeface="黑体" pitchFamily="2" charset="-122"/>
                <a:ea typeface="黑体" pitchFamily="2" charset="-122"/>
              </a:rPr>
              <a:t>   ① 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需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由监考人员逐一发放到学生考座上，不得由考生传递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</a:pPr>
            <a:r>
              <a:rPr lang="zh-CN" altLang="en-US" sz="2000" b="1" dirty="0" smtClean="0">
                <a:solidFill>
                  <a:srgbClr val="0079BF"/>
                </a:solidFill>
                <a:latin typeface="黑体" pitchFamily="2" charset="-122"/>
                <a:ea typeface="黑体" pitchFamily="2" charset="-122"/>
              </a:rPr>
              <a:t>   ② 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指导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考生填写学号、姓名（包括试题本、草稿纸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）；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5000"/>
              </a:lnSpc>
              <a:buClr>
                <a:srgbClr val="0070C0"/>
              </a:buClr>
              <a:buSzPct val="75000"/>
            </a:pPr>
            <a:r>
              <a:rPr lang="zh-CN" altLang="en-US" sz="2000" b="1" dirty="0" smtClean="0">
                <a:solidFill>
                  <a:srgbClr val="0079BF"/>
                </a:solidFill>
                <a:latin typeface="黑体" pitchFamily="2" charset="-122"/>
                <a:ea typeface="黑体" pitchFamily="2" charset="-122"/>
              </a:rPr>
              <a:t>   ③ 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要求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考试结束后将所有下发材料上交（包括草稿纸）。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8497" y="451828"/>
            <a:ext cx="62071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  考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r>
              <a:rPr lang="en-US" altLang="zh-CN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800" b="1" dirty="0">
                <a:ea typeface="仿宋_GB2312" pitchFamily="49" charset="-122"/>
              </a:rPr>
              <a:t>考生进场后</a:t>
            </a:r>
          </a:p>
          <a:p>
            <a:endParaRPr lang="zh-CN" altLang="en-US" sz="2800" b="1" dirty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67293" y="3446911"/>
            <a:ext cx="5125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solidFill>
                  <a:srgbClr val="0079BF"/>
                </a:solidFill>
                <a:latin typeface="黑体" pitchFamily="2" charset="-122"/>
                <a:ea typeface="黑体" pitchFamily="2" charset="-122"/>
              </a:rPr>
              <a:t>② 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逐一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检查考生是否仍有遗留物品需上交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88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78"/>
    </mc:Choice>
    <mc:Fallback xmlns="">
      <p:transition spd="slow" advTm="1987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55" y="-42545"/>
            <a:ext cx="12223750" cy="6900545"/>
          </a:xfrm>
          <a:prstGeom prst="rect">
            <a:avLst/>
          </a:prstGeom>
        </p:spPr>
      </p:pic>
      <p:sp>
        <p:nvSpPr>
          <p:cNvPr id="8" name="任意多边形 7"/>
          <p:cNvSpPr/>
          <p:nvPr/>
        </p:nvSpPr>
        <p:spPr>
          <a:xfrm rot="794350">
            <a:off x="984571" y="2231708"/>
            <a:ext cx="9907929" cy="3629352"/>
          </a:xfrm>
          <a:custGeom>
            <a:avLst/>
            <a:gdLst>
              <a:gd name="connsiteX0" fmla="*/ 0 w 8665028"/>
              <a:gd name="connsiteY0" fmla="*/ 4528457 h 4528457"/>
              <a:gd name="connsiteX1" fmla="*/ 2046514 w 8665028"/>
              <a:gd name="connsiteY1" fmla="*/ 2569028 h 4528457"/>
              <a:gd name="connsiteX2" fmla="*/ 3352800 w 8665028"/>
              <a:gd name="connsiteY2" fmla="*/ 2989943 h 4528457"/>
              <a:gd name="connsiteX3" fmla="*/ 4862286 w 8665028"/>
              <a:gd name="connsiteY3" fmla="*/ 972457 h 4528457"/>
              <a:gd name="connsiteX4" fmla="*/ 6720114 w 8665028"/>
              <a:gd name="connsiteY4" fmla="*/ 1596571 h 4528457"/>
              <a:gd name="connsiteX5" fmla="*/ 8665028 w 8665028"/>
              <a:gd name="connsiteY5" fmla="*/ 0 h 4528457"/>
              <a:gd name="connsiteX0-1" fmla="*/ 0 w 8665028"/>
              <a:gd name="connsiteY0-2" fmla="*/ 4528457 h 4528457"/>
              <a:gd name="connsiteX1-3" fmla="*/ 2046514 w 8665028"/>
              <a:gd name="connsiteY1-4" fmla="*/ 2569028 h 4528457"/>
              <a:gd name="connsiteX2-5" fmla="*/ 3990291 w 8665028"/>
              <a:gd name="connsiteY2-6" fmla="*/ 3003947 h 4528457"/>
              <a:gd name="connsiteX3-7" fmla="*/ 4862286 w 8665028"/>
              <a:gd name="connsiteY3-8" fmla="*/ 972457 h 4528457"/>
              <a:gd name="connsiteX4-9" fmla="*/ 6720114 w 8665028"/>
              <a:gd name="connsiteY4-10" fmla="*/ 1596571 h 4528457"/>
              <a:gd name="connsiteX5-11" fmla="*/ 8665028 w 8665028"/>
              <a:gd name="connsiteY5-12" fmla="*/ 0 h 4528457"/>
              <a:gd name="connsiteX0-13" fmla="*/ 42930 w 8707958"/>
              <a:gd name="connsiteY0-14" fmla="*/ 4528457 h 4531654"/>
              <a:gd name="connsiteX1-15" fmla="*/ 0 w 8707958"/>
              <a:gd name="connsiteY1-16" fmla="*/ 4531654 h 4531654"/>
              <a:gd name="connsiteX2-17" fmla="*/ 2089444 w 8707958"/>
              <a:gd name="connsiteY2-18" fmla="*/ 2569028 h 4531654"/>
              <a:gd name="connsiteX3-19" fmla="*/ 4033221 w 8707958"/>
              <a:gd name="connsiteY3-20" fmla="*/ 3003947 h 4531654"/>
              <a:gd name="connsiteX4-21" fmla="*/ 4905216 w 8707958"/>
              <a:gd name="connsiteY4-22" fmla="*/ 972457 h 4531654"/>
              <a:gd name="connsiteX5-23" fmla="*/ 6763044 w 8707958"/>
              <a:gd name="connsiteY5-24" fmla="*/ 1596571 h 4531654"/>
              <a:gd name="connsiteX6" fmla="*/ 8707958 w 8707958"/>
              <a:gd name="connsiteY6" fmla="*/ 0 h 4531654"/>
              <a:gd name="connsiteX0-25" fmla="*/ 1668839 w 10333867"/>
              <a:gd name="connsiteY0-26" fmla="*/ 4528457 h 4638896"/>
              <a:gd name="connsiteX1-27" fmla="*/ 0 w 10333867"/>
              <a:gd name="connsiteY1-28" fmla="*/ 4638896 h 4638896"/>
              <a:gd name="connsiteX2-29" fmla="*/ 3715353 w 10333867"/>
              <a:gd name="connsiteY2-30" fmla="*/ 2569028 h 4638896"/>
              <a:gd name="connsiteX3-31" fmla="*/ 5659130 w 10333867"/>
              <a:gd name="connsiteY3-32" fmla="*/ 3003947 h 4638896"/>
              <a:gd name="connsiteX4-33" fmla="*/ 6531125 w 10333867"/>
              <a:gd name="connsiteY4-34" fmla="*/ 972457 h 4638896"/>
              <a:gd name="connsiteX5-35" fmla="*/ 8388953 w 10333867"/>
              <a:gd name="connsiteY5-36" fmla="*/ 1596571 h 4638896"/>
              <a:gd name="connsiteX6-37" fmla="*/ 10333867 w 10333867"/>
              <a:gd name="connsiteY6-38" fmla="*/ 0 h 4638896"/>
              <a:gd name="connsiteX0-39" fmla="*/ 0 w 11753119"/>
              <a:gd name="connsiteY0-40" fmla="*/ 4475292 h 4638896"/>
              <a:gd name="connsiteX1-41" fmla="*/ 1419252 w 11753119"/>
              <a:gd name="connsiteY1-42" fmla="*/ 4638896 h 4638896"/>
              <a:gd name="connsiteX2-43" fmla="*/ 5134605 w 11753119"/>
              <a:gd name="connsiteY2-44" fmla="*/ 2569028 h 4638896"/>
              <a:gd name="connsiteX3-45" fmla="*/ 7078382 w 11753119"/>
              <a:gd name="connsiteY3-46" fmla="*/ 3003947 h 4638896"/>
              <a:gd name="connsiteX4-47" fmla="*/ 7950377 w 11753119"/>
              <a:gd name="connsiteY4-48" fmla="*/ 972457 h 4638896"/>
              <a:gd name="connsiteX5-49" fmla="*/ 9808205 w 11753119"/>
              <a:gd name="connsiteY5-50" fmla="*/ 1596571 h 4638896"/>
              <a:gd name="connsiteX6-51" fmla="*/ 11753119 w 11753119"/>
              <a:gd name="connsiteY6-52" fmla="*/ 0 h 4638896"/>
              <a:gd name="connsiteX0-53" fmla="*/ 0 w 11753119"/>
              <a:gd name="connsiteY0-54" fmla="*/ 4475292 h 4475292"/>
              <a:gd name="connsiteX1-55" fmla="*/ 2916105 w 11753119"/>
              <a:gd name="connsiteY1-56" fmla="*/ 3983438 h 4475292"/>
              <a:gd name="connsiteX2-57" fmla="*/ 5134605 w 11753119"/>
              <a:gd name="connsiteY2-58" fmla="*/ 2569028 h 4475292"/>
              <a:gd name="connsiteX3-59" fmla="*/ 7078382 w 11753119"/>
              <a:gd name="connsiteY3-60" fmla="*/ 3003947 h 4475292"/>
              <a:gd name="connsiteX4-61" fmla="*/ 7950377 w 11753119"/>
              <a:gd name="connsiteY4-62" fmla="*/ 972457 h 4475292"/>
              <a:gd name="connsiteX5-63" fmla="*/ 9808205 w 11753119"/>
              <a:gd name="connsiteY5-64" fmla="*/ 1596571 h 4475292"/>
              <a:gd name="connsiteX6-65" fmla="*/ 11753119 w 11753119"/>
              <a:gd name="connsiteY6-66" fmla="*/ 0 h 4475292"/>
              <a:gd name="connsiteX0-67" fmla="*/ 0 w 10233566"/>
              <a:gd name="connsiteY0-68" fmla="*/ 3921235 h 3983438"/>
              <a:gd name="connsiteX1-69" fmla="*/ 1396552 w 10233566"/>
              <a:gd name="connsiteY1-70" fmla="*/ 3983438 h 3983438"/>
              <a:gd name="connsiteX2-71" fmla="*/ 3615052 w 10233566"/>
              <a:gd name="connsiteY2-72" fmla="*/ 2569028 h 3983438"/>
              <a:gd name="connsiteX3-73" fmla="*/ 5558829 w 10233566"/>
              <a:gd name="connsiteY3-74" fmla="*/ 3003947 h 3983438"/>
              <a:gd name="connsiteX4-75" fmla="*/ 6430824 w 10233566"/>
              <a:gd name="connsiteY4-76" fmla="*/ 972457 h 3983438"/>
              <a:gd name="connsiteX5-77" fmla="*/ 8288652 w 10233566"/>
              <a:gd name="connsiteY5-78" fmla="*/ 1596571 h 3983438"/>
              <a:gd name="connsiteX6-79" fmla="*/ 10233566 w 10233566"/>
              <a:gd name="connsiteY6-80" fmla="*/ 0 h 3983438"/>
              <a:gd name="connsiteX0-81" fmla="*/ 0 w 10233566"/>
              <a:gd name="connsiteY0-82" fmla="*/ 3921235 h 3921235"/>
              <a:gd name="connsiteX1-83" fmla="*/ 1990294 w 10233566"/>
              <a:gd name="connsiteY1-84" fmla="*/ 3864799 h 3921235"/>
              <a:gd name="connsiteX2-85" fmla="*/ 3615052 w 10233566"/>
              <a:gd name="connsiteY2-86" fmla="*/ 2569028 h 3921235"/>
              <a:gd name="connsiteX3-87" fmla="*/ 5558829 w 10233566"/>
              <a:gd name="connsiteY3-88" fmla="*/ 3003947 h 3921235"/>
              <a:gd name="connsiteX4-89" fmla="*/ 6430824 w 10233566"/>
              <a:gd name="connsiteY4-90" fmla="*/ 972457 h 3921235"/>
              <a:gd name="connsiteX5-91" fmla="*/ 8288652 w 10233566"/>
              <a:gd name="connsiteY5-92" fmla="*/ 1596571 h 3921235"/>
              <a:gd name="connsiteX6-93" fmla="*/ 10233566 w 10233566"/>
              <a:gd name="connsiteY6-94" fmla="*/ 0 h 3921235"/>
              <a:gd name="connsiteX0-95" fmla="*/ 0 w 10233566"/>
              <a:gd name="connsiteY0-96" fmla="*/ 3921235 h 4281581"/>
              <a:gd name="connsiteX1-97" fmla="*/ 1929577 w 10233566"/>
              <a:gd name="connsiteY1-98" fmla="*/ 4281581 h 4281581"/>
              <a:gd name="connsiteX2-99" fmla="*/ 3615052 w 10233566"/>
              <a:gd name="connsiteY2-100" fmla="*/ 2569028 h 4281581"/>
              <a:gd name="connsiteX3-101" fmla="*/ 5558829 w 10233566"/>
              <a:gd name="connsiteY3-102" fmla="*/ 3003947 h 4281581"/>
              <a:gd name="connsiteX4-103" fmla="*/ 6430824 w 10233566"/>
              <a:gd name="connsiteY4-104" fmla="*/ 972457 h 4281581"/>
              <a:gd name="connsiteX5-105" fmla="*/ 8288652 w 10233566"/>
              <a:gd name="connsiteY5-106" fmla="*/ 1596571 h 4281581"/>
              <a:gd name="connsiteX6-107" fmla="*/ 10233566 w 10233566"/>
              <a:gd name="connsiteY6-108" fmla="*/ 0 h 4281581"/>
              <a:gd name="connsiteX0-109" fmla="*/ 0 w 10233566"/>
              <a:gd name="connsiteY0-110" fmla="*/ 3921235 h 4277743"/>
              <a:gd name="connsiteX1-111" fmla="*/ 1694523 w 10233566"/>
              <a:gd name="connsiteY1-112" fmla="*/ 4277743 h 4277743"/>
              <a:gd name="connsiteX2-113" fmla="*/ 3615052 w 10233566"/>
              <a:gd name="connsiteY2-114" fmla="*/ 2569028 h 4277743"/>
              <a:gd name="connsiteX3-115" fmla="*/ 5558829 w 10233566"/>
              <a:gd name="connsiteY3-116" fmla="*/ 3003947 h 4277743"/>
              <a:gd name="connsiteX4-117" fmla="*/ 6430824 w 10233566"/>
              <a:gd name="connsiteY4-118" fmla="*/ 972457 h 4277743"/>
              <a:gd name="connsiteX5-119" fmla="*/ 8288652 w 10233566"/>
              <a:gd name="connsiteY5-120" fmla="*/ 1596571 h 4277743"/>
              <a:gd name="connsiteX6-121" fmla="*/ 10233566 w 10233566"/>
              <a:gd name="connsiteY6-122" fmla="*/ 0 h 4277743"/>
              <a:gd name="connsiteX0-123" fmla="*/ 0 w 10743813"/>
              <a:gd name="connsiteY0-124" fmla="*/ 4321224 h 4677732"/>
              <a:gd name="connsiteX1-125" fmla="*/ 1694523 w 10743813"/>
              <a:gd name="connsiteY1-126" fmla="*/ 4677732 h 4677732"/>
              <a:gd name="connsiteX2-127" fmla="*/ 3615052 w 10743813"/>
              <a:gd name="connsiteY2-128" fmla="*/ 2969017 h 4677732"/>
              <a:gd name="connsiteX3-129" fmla="*/ 5558829 w 10743813"/>
              <a:gd name="connsiteY3-130" fmla="*/ 3403936 h 4677732"/>
              <a:gd name="connsiteX4-131" fmla="*/ 6430824 w 10743813"/>
              <a:gd name="connsiteY4-132" fmla="*/ 1372446 h 4677732"/>
              <a:gd name="connsiteX5-133" fmla="*/ 8288652 w 10743813"/>
              <a:gd name="connsiteY5-134" fmla="*/ 1996560 h 4677732"/>
              <a:gd name="connsiteX6-135" fmla="*/ 10743813 w 10743813"/>
              <a:gd name="connsiteY6-136" fmla="*/ 0 h 4677732"/>
              <a:gd name="connsiteX0-137" fmla="*/ 0 w 10910034"/>
              <a:gd name="connsiteY0-138" fmla="*/ 3681412 h 4037920"/>
              <a:gd name="connsiteX1-139" fmla="*/ 1694523 w 10910034"/>
              <a:gd name="connsiteY1-140" fmla="*/ 4037920 h 4037920"/>
              <a:gd name="connsiteX2-141" fmla="*/ 3615052 w 10910034"/>
              <a:gd name="connsiteY2-142" fmla="*/ 2329205 h 4037920"/>
              <a:gd name="connsiteX3-143" fmla="*/ 5558829 w 10910034"/>
              <a:gd name="connsiteY3-144" fmla="*/ 2764124 h 4037920"/>
              <a:gd name="connsiteX4-145" fmla="*/ 6430824 w 10910034"/>
              <a:gd name="connsiteY4-146" fmla="*/ 732634 h 4037920"/>
              <a:gd name="connsiteX5-147" fmla="*/ 8288652 w 10910034"/>
              <a:gd name="connsiteY5-148" fmla="*/ 1356748 h 4037920"/>
              <a:gd name="connsiteX6-149" fmla="*/ 10910034 w 10910034"/>
              <a:gd name="connsiteY6-150" fmla="*/ 0 h 40379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37" y="connsiteY6-38"/>
              </a:cxn>
            </a:cxnLst>
            <a:rect l="l" t="t" r="r" b="b"/>
            <a:pathLst>
              <a:path w="10910034" h="4037920">
                <a:moveTo>
                  <a:pt x="0" y="3681412"/>
                </a:moveTo>
                <a:lnTo>
                  <a:pt x="1694523" y="4037920"/>
                </a:lnTo>
                <a:lnTo>
                  <a:pt x="3615052" y="2329205"/>
                </a:lnTo>
                <a:lnTo>
                  <a:pt x="5558829" y="2764124"/>
                </a:lnTo>
                <a:lnTo>
                  <a:pt x="6430824" y="732634"/>
                </a:lnTo>
                <a:lnTo>
                  <a:pt x="8288652" y="1356748"/>
                </a:lnTo>
                <a:lnTo>
                  <a:pt x="10910034" y="0"/>
                </a:lnTo>
              </a:path>
            </a:pathLst>
          </a:custGeom>
          <a:noFill/>
          <a:ln w="38100">
            <a:solidFill>
              <a:srgbClr val="0070C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050014" y="4816704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128659" y="3754980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692502" y="4490165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853533" y="3024832"/>
            <a:ext cx="435428" cy="435428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2"/>
          <p:cNvGrpSpPr/>
          <p:nvPr/>
        </p:nvGrpSpPr>
        <p:grpSpPr>
          <a:xfrm>
            <a:off x="927516" y="5394550"/>
            <a:ext cx="2680423" cy="1180358"/>
            <a:chOff x="390154" y="1435665"/>
            <a:chExt cx="2680423" cy="1180358"/>
          </a:xfrm>
        </p:grpSpPr>
        <p:sp>
          <p:nvSpPr>
            <p:cNvPr id="28" name="文本框 9"/>
            <p:cNvSpPr txBox="1"/>
            <p:nvPr/>
          </p:nvSpPr>
          <p:spPr>
            <a:xfrm>
              <a:off x="390155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核对</a:t>
              </a:r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考生</a:t>
              </a:r>
            </a:p>
          </p:txBody>
        </p:sp>
        <p:sp>
          <p:nvSpPr>
            <p:cNvPr id="29" name="文本框 10"/>
            <p:cNvSpPr txBox="1"/>
            <p:nvPr/>
          </p:nvSpPr>
          <p:spPr>
            <a:xfrm>
              <a:off x="390154" y="1785026"/>
              <a:ext cx="26804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dirty="0"/>
                <a:t>考生本人、考场名单及考生证件是否一致，并要求考生</a:t>
              </a:r>
              <a:r>
                <a:rPr lang="zh-CN" altLang="en-US" sz="1600" dirty="0" smtClean="0"/>
                <a:t>在考场情况登记表上</a:t>
              </a:r>
              <a:r>
                <a:rPr lang="zh-CN" altLang="en-US" sz="1600" dirty="0"/>
                <a:t>签字</a:t>
              </a:r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13"/>
          <p:cNvGrpSpPr/>
          <p:nvPr/>
        </p:nvGrpSpPr>
        <p:grpSpPr>
          <a:xfrm>
            <a:off x="2987130" y="2864907"/>
            <a:ext cx="2718485" cy="934136"/>
            <a:chOff x="-785577" y="1435665"/>
            <a:chExt cx="4932638" cy="934136"/>
          </a:xfrm>
        </p:grpSpPr>
        <p:sp>
          <p:nvSpPr>
            <p:cNvPr id="26" name="文本框 12"/>
            <p:cNvSpPr txBox="1"/>
            <p:nvPr/>
          </p:nvSpPr>
          <p:spPr>
            <a:xfrm>
              <a:off x="-35854" y="1435665"/>
              <a:ext cx="328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开考</a:t>
              </a:r>
              <a:r>
                <a:rPr lang="en-US" altLang="zh-CN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30</a:t>
              </a:r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分钟以内</a:t>
              </a:r>
            </a:p>
          </p:txBody>
        </p:sp>
        <p:sp>
          <p:nvSpPr>
            <p:cNvPr id="27" name="文本框 13"/>
            <p:cNvSpPr txBox="1"/>
            <p:nvPr/>
          </p:nvSpPr>
          <p:spPr>
            <a:xfrm>
              <a:off x="-785577" y="1785026"/>
              <a:ext cx="49326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dirty="0"/>
                <a:t>开考</a:t>
              </a:r>
              <a:r>
                <a:rPr lang="en-US" altLang="zh-CN" sz="1600" dirty="0"/>
                <a:t>30</a:t>
              </a:r>
              <a:r>
                <a:rPr lang="zh-CN" altLang="en-US" sz="1600" dirty="0"/>
                <a:t>分钟以内进场的迟到考生，请单独强调考场规则</a:t>
              </a:r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组合 14"/>
          <p:cNvGrpSpPr/>
          <p:nvPr/>
        </p:nvGrpSpPr>
        <p:grpSpPr>
          <a:xfrm>
            <a:off x="4103557" y="5007011"/>
            <a:ext cx="3669955" cy="864592"/>
            <a:chOff x="169687" y="1377369"/>
            <a:chExt cx="2881184" cy="864592"/>
          </a:xfrm>
        </p:grpSpPr>
        <p:sp>
          <p:nvSpPr>
            <p:cNvPr id="24" name="文本框 15"/>
            <p:cNvSpPr txBox="1"/>
            <p:nvPr/>
          </p:nvSpPr>
          <p:spPr>
            <a:xfrm>
              <a:off x="269927" y="1377369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开考</a:t>
              </a:r>
              <a:r>
                <a:rPr lang="en-US" altLang="zh-CN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30</a:t>
              </a:r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分钟后</a:t>
              </a:r>
            </a:p>
          </p:txBody>
        </p:sp>
        <p:sp>
          <p:nvSpPr>
            <p:cNvPr id="25" name="文本框 16"/>
            <p:cNvSpPr txBox="1"/>
            <p:nvPr/>
          </p:nvSpPr>
          <p:spPr>
            <a:xfrm>
              <a:off x="169687" y="1657186"/>
              <a:ext cx="28811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dirty="0"/>
                <a:t>禁止考生入场，并再次</a:t>
              </a:r>
              <a:r>
                <a:rPr lang="zh-CN" altLang="en-US" sz="1600" dirty="0" smtClean="0"/>
                <a:t>确认</a:t>
              </a:r>
              <a:endParaRPr lang="en-US" altLang="zh-CN" sz="1600" dirty="0" smtClean="0"/>
            </a:p>
            <a:p>
              <a:pPr algn="ctr"/>
              <a:r>
                <a:rPr lang="zh-CN" altLang="en-US" sz="1600" dirty="0" smtClean="0"/>
                <a:t>缺</a:t>
              </a:r>
              <a:r>
                <a:rPr lang="zh-CN" altLang="en-US" sz="1600" dirty="0"/>
                <a:t>考生名单</a:t>
              </a:r>
              <a:endPara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组合 15"/>
          <p:cNvGrpSpPr/>
          <p:nvPr/>
        </p:nvGrpSpPr>
        <p:grpSpPr>
          <a:xfrm>
            <a:off x="5885828" y="2115456"/>
            <a:ext cx="2680423" cy="687915"/>
            <a:chOff x="390154" y="1435665"/>
            <a:chExt cx="2680423" cy="687915"/>
          </a:xfrm>
        </p:grpSpPr>
        <p:sp>
          <p:nvSpPr>
            <p:cNvPr id="22" name="文本框 18"/>
            <p:cNvSpPr txBox="1"/>
            <p:nvPr/>
          </p:nvSpPr>
          <p:spPr>
            <a:xfrm>
              <a:off x="390155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巡视</a:t>
              </a:r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全场</a:t>
              </a:r>
              <a:endParaRPr lang="zh-CN" alt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文本框 19"/>
            <p:cNvSpPr txBox="1"/>
            <p:nvPr/>
          </p:nvSpPr>
          <p:spPr>
            <a:xfrm>
              <a:off x="390154" y="1785026"/>
              <a:ext cx="2680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16"/>
          <p:cNvGrpSpPr/>
          <p:nvPr/>
        </p:nvGrpSpPr>
        <p:grpSpPr>
          <a:xfrm>
            <a:off x="10001769" y="3664199"/>
            <a:ext cx="2405592" cy="687915"/>
            <a:chOff x="176900" y="1435665"/>
            <a:chExt cx="2744634" cy="687915"/>
          </a:xfrm>
        </p:grpSpPr>
        <p:sp>
          <p:nvSpPr>
            <p:cNvPr id="20" name="文本框 21"/>
            <p:cNvSpPr txBox="1"/>
            <p:nvPr/>
          </p:nvSpPr>
          <p:spPr>
            <a:xfrm>
              <a:off x="176900" y="1435665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文本框 22"/>
            <p:cNvSpPr txBox="1"/>
            <p:nvPr/>
          </p:nvSpPr>
          <p:spPr>
            <a:xfrm>
              <a:off x="241111" y="1785026"/>
              <a:ext cx="2680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停止答题，准备收卷</a:t>
              </a:r>
              <a:endPara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8" name="椭圆 17"/>
          <p:cNvSpPr/>
          <p:nvPr/>
        </p:nvSpPr>
        <p:spPr>
          <a:xfrm>
            <a:off x="8155465" y="3361035"/>
            <a:ext cx="716392" cy="685349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zh-CN" altLang="en-US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703859" y="2786494"/>
            <a:ext cx="1290917" cy="1278090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</a:t>
            </a:r>
            <a:endParaRPr lang="en-US" altLang="zh-CN" sz="20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结束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2"/>
          <p:cNvSpPr txBox="1"/>
          <p:nvPr/>
        </p:nvSpPr>
        <p:spPr>
          <a:xfrm>
            <a:off x="5631430" y="2462076"/>
            <a:ext cx="30123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600" dirty="0"/>
              <a:t>不得擅自离场，不得做与监考无关的事情</a:t>
            </a:r>
            <a:endParaRPr lang="en-US" altLang="zh-CN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345996" y="3402224"/>
            <a:ext cx="963827" cy="976183"/>
          </a:xfrm>
          <a:prstGeom prst="ellips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开始考试</a:t>
            </a:r>
            <a:endParaRPr lang="zh-CN" altLang="en-US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74038" y="1241151"/>
            <a:ext cx="7928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校内考试监考工作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考试进行中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(</a:t>
            </a:r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考试开始后监考老师须</a:t>
            </a:r>
            <a:r>
              <a:rPr lang="zh-CN" altLang="en-US" sz="20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将手机关机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)</a:t>
            </a:r>
            <a:endParaRPr lang="zh-CN" altLang="en-US" sz="2000" b="1" dirty="0"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34" name="组合 15"/>
          <p:cNvGrpSpPr/>
          <p:nvPr/>
        </p:nvGrpSpPr>
        <p:grpSpPr>
          <a:xfrm>
            <a:off x="6038228" y="2617217"/>
            <a:ext cx="3857614" cy="1816699"/>
            <a:chOff x="390154" y="1785026"/>
            <a:chExt cx="3857614" cy="1816699"/>
          </a:xfrm>
        </p:grpSpPr>
        <p:sp>
          <p:nvSpPr>
            <p:cNvPr id="35" name="文本框 18"/>
            <p:cNvSpPr txBox="1"/>
            <p:nvPr/>
          </p:nvSpPr>
          <p:spPr>
            <a:xfrm>
              <a:off x="1567346" y="3232393"/>
              <a:ext cx="2680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考试</a:t>
              </a:r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结束前</a:t>
              </a:r>
              <a:r>
                <a:rPr lang="en-US" altLang="zh-CN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15</a:t>
              </a:r>
              <a:r>
                <a:rPr lang="zh-CN" altLang="en-US" b="1" dirty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分钟</a:t>
              </a:r>
              <a:endParaRPr lang="zh-CN" altLang="en-US" b="1" dirty="0" smtClean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文本框 19"/>
            <p:cNvSpPr txBox="1"/>
            <p:nvPr/>
          </p:nvSpPr>
          <p:spPr>
            <a:xfrm>
              <a:off x="390154" y="1785026"/>
              <a:ext cx="2680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文本框 22"/>
          <p:cNvSpPr txBox="1"/>
          <p:nvPr/>
        </p:nvSpPr>
        <p:spPr>
          <a:xfrm>
            <a:off x="7049447" y="4415491"/>
            <a:ext cx="3215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600" dirty="0"/>
              <a:t>提醒考生离考试结束还有</a:t>
            </a:r>
            <a:r>
              <a:rPr lang="en-US" altLang="zh-CN" sz="1600" dirty="0"/>
              <a:t>15</a:t>
            </a:r>
            <a:r>
              <a:rPr lang="zh-CN" altLang="en-US" sz="1600" dirty="0"/>
              <a:t>分钟</a:t>
            </a:r>
            <a:endParaRPr lang="en-US" altLang="zh-CN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037563" y="415073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  考试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endParaRPr lang="en-US" altLang="zh-CN" sz="2800" b="1" dirty="0" smtClean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432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55"/>
    </mc:Choice>
    <mc:Fallback xmlns="">
      <p:transition spd="slow" advTm="2835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Q截图2018102510492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590" y="-23495"/>
            <a:ext cx="12223750" cy="69005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037563" y="415073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  考试</a:t>
            </a:r>
            <a:r>
              <a:rPr lang="zh-CN" altLang="en-US" sz="2800" b="1" dirty="0">
                <a:solidFill>
                  <a:srgbClr val="0079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endParaRPr lang="en-US" altLang="zh-CN" sz="2800" b="1" dirty="0" smtClean="0">
              <a:solidFill>
                <a:srgbClr val="0079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00835" y="1545785"/>
            <a:ext cx="9568088" cy="1540344"/>
            <a:chOff x="1459865" y="2210568"/>
            <a:chExt cx="8701261" cy="1323228"/>
          </a:xfrm>
        </p:grpSpPr>
        <p:sp>
          <p:nvSpPr>
            <p:cNvPr id="8" name="矩形 7"/>
            <p:cNvSpPr/>
            <p:nvPr/>
          </p:nvSpPr>
          <p:spPr bwMode="auto">
            <a:xfrm>
              <a:off x="1824463" y="2210568"/>
              <a:ext cx="8336663" cy="1160442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椭圆 8"/>
            <p:cNvSpPr>
              <a:spLocks noChangeAspect="1"/>
            </p:cNvSpPr>
            <p:nvPr/>
          </p:nvSpPr>
          <p:spPr bwMode="auto">
            <a:xfrm>
              <a:off x="1459865" y="2310912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376113" y="2211822"/>
              <a:ext cx="7745664" cy="13219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 smtClean="0">
                  <a:latin typeface="楷体_GB2312" pitchFamily="49" charset="-122"/>
                  <a:ea typeface="楷体_GB2312" pitchFamily="49" charset="-122"/>
                </a:rPr>
                <a:t>核对</a:t>
              </a: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考生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：核对考生本人、考场名单及考生证件是否一致，并要求考生</a:t>
              </a: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在考场情况登记表上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签字；</a:t>
              </a:r>
            </a:p>
            <a:p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如发现考生未带有效证件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，要求考生停止答题，并在考座上坐到开考</a:t>
              </a:r>
              <a:r>
                <a:rPr lang="en-US" altLang="zh-CN" sz="2000" dirty="0">
                  <a:latin typeface="楷体_GB2312" pitchFamily="49" charset="-122"/>
                  <a:ea typeface="楷体_GB2312" pitchFamily="49" charset="-122"/>
                </a:rPr>
                <a:t>30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分钟后方可离场，该考生按“旷考”记录。</a:t>
              </a:r>
            </a:p>
            <a:p>
              <a:endParaRPr lang="en-US" altLang="zh-CN" sz="2000" dirty="0" smtClean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979729" y="3250189"/>
            <a:ext cx="9599089" cy="767809"/>
            <a:chOff x="1440669" y="3416892"/>
            <a:chExt cx="8729456" cy="767809"/>
          </a:xfrm>
        </p:grpSpPr>
        <p:sp>
          <p:nvSpPr>
            <p:cNvPr id="12" name="矩形 11"/>
            <p:cNvSpPr/>
            <p:nvPr/>
          </p:nvSpPr>
          <p:spPr bwMode="auto">
            <a:xfrm>
              <a:off x="1833462" y="3416892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椭圆 12"/>
            <p:cNvSpPr>
              <a:spLocks noChangeAspect="1"/>
            </p:cNvSpPr>
            <p:nvPr/>
          </p:nvSpPr>
          <p:spPr bwMode="auto">
            <a:xfrm>
              <a:off x="1440669" y="3416893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356917" y="3453732"/>
              <a:ext cx="7472662" cy="7309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迟到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考生：对开考</a:t>
              </a:r>
              <a:r>
                <a:rPr lang="en-US" altLang="zh-CN" sz="2000" b="1" dirty="0">
                  <a:latin typeface="楷体_GB2312" pitchFamily="49" charset="-122"/>
                  <a:ea typeface="楷体_GB2312" pitchFamily="49" charset="-122"/>
                </a:rPr>
                <a:t>30</a:t>
              </a: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分钟以内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进场的迟到考生，请单独强调考场规则</a:t>
              </a: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，</a:t>
              </a:r>
              <a:endParaRPr lang="en-US" altLang="zh-CN" sz="2000" dirty="0" smtClean="0">
                <a:latin typeface="楷体_GB2312" pitchFamily="49" charset="-122"/>
                <a:ea typeface="楷体_GB2312" pitchFamily="49" charset="-122"/>
              </a:endParaRPr>
            </a:p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特别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提醒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手机不得带至考座。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000836" y="4332140"/>
            <a:ext cx="9602067" cy="767585"/>
            <a:chOff x="1459865" y="4110026"/>
            <a:chExt cx="8720454" cy="767585"/>
          </a:xfrm>
        </p:grpSpPr>
        <p:sp>
          <p:nvSpPr>
            <p:cNvPr id="16" name="矩形 15"/>
            <p:cNvSpPr/>
            <p:nvPr/>
          </p:nvSpPr>
          <p:spPr bwMode="auto">
            <a:xfrm>
              <a:off x="1843656" y="4110026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" name="椭圆 16"/>
            <p:cNvSpPr>
              <a:spLocks noChangeAspect="1"/>
            </p:cNvSpPr>
            <p:nvPr/>
          </p:nvSpPr>
          <p:spPr bwMode="auto">
            <a:xfrm>
              <a:off x="1459865" y="4110026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3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345695" y="4301457"/>
              <a:ext cx="7472662" cy="3847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dirty="0" smtClean="0">
                  <a:latin typeface="楷体_GB2312" pitchFamily="49" charset="-122"/>
                  <a:ea typeface="楷体_GB2312" pitchFamily="49" charset="-122"/>
                </a:rPr>
                <a:t>确认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缺考考生：开考</a:t>
              </a:r>
              <a:r>
                <a:rPr lang="en-US" altLang="zh-CN" sz="2000" dirty="0">
                  <a:latin typeface="楷体_GB2312" pitchFamily="49" charset="-122"/>
                  <a:ea typeface="楷体_GB2312" pitchFamily="49" charset="-122"/>
                </a:rPr>
                <a:t>30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分钟后禁止考生入场，并再次确认缺考生名单。</a:t>
              </a: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000835" y="5590670"/>
            <a:ext cx="9653568" cy="769441"/>
            <a:chOff x="1459865" y="5176594"/>
            <a:chExt cx="8720454" cy="769441"/>
          </a:xfrm>
        </p:grpSpPr>
        <p:sp>
          <p:nvSpPr>
            <p:cNvPr id="20" name="矩形 19"/>
            <p:cNvSpPr/>
            <p:nvPr/>
          </p:nvSpPr>
          <p:spPr bwMode="auto">
            <a:xfrm>
              <a:off x="1843656" y="5176826"/>
              <a:ext cx="8336663" cy="76758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79B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椭圆 20"/>
            <p:cNvSpPr>
              <a:spLocks noChangeAspect="1"/>
            </p:cNvSpPr>
            <p:nvPr/>
          </p:nvSpPr>
          <p:spPr bwMode="auto">
            <a:xfrm>
              <a:off x="1459865" y="5176826"/>
              <a:ext cx="767585" cy="767585"/>
            </a:xfrm>
            <a:prstGeom prst="ellipse">
              <a:avLst/>
            </a:prstGeom>
            <a:solidFill>
              <a:srgbClr val="0079B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4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376113" y="5176594"/>
              <a:ext cx="7687902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 smtClean="0">
                  <a:latin typeface="楷体_GB2312" pitchFamily="49" charset="-122"/>
                  <a:ea typeface="楷体_GB2312" pitchFamily="49" charset="-122"/>
                </a:rPr>
                <a:t>巡视</a:t>
              </a:r>
              <a:r>
                <a:rPr lang="zh-CN" altLang="en-US" sz="2000" b="1" dirty="0">
                  <a:latin typeface="楷体_GB2312" pitchFamily="49" charset="-122"/>
                  <a:ea typeface="楷体_GB2312" pitchFamily="49" charset="-122"/>
                </a:rPr>
                <a:t>全场：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在整个监考过程中要求监考人员巡视全场，不得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擅自离场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，不得做与监考无关的事情，如</a:t>
              </a:r>
              <a:r>
                <a:rPr lang="zh-CN" altLang="en-US" sz="2000" b="1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看书、聊天、看手机</a:t>
              </a:r>
              <a:r>
                <a:rPr lang="zh-CN" altLang="en-US" sz="2000" dirty="0">
                  <a:latin typeface="楷体_GB2312" pitchFamily="49" charset="-122"/>
                  <a:ea typeface="楷体_GB2312" pitchFamily="49" charset="-122"/>
                </a:rPr>
                <a:t>等。</a:t>
              </a: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586"/>
    </mc:Choice>
    <mc:Fallback xmlns="">
      <p:transition spd="slow" advTm="29586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"/>
</p:tagLst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9BF"/>
      </a:accent1>
      <a:accent2>
        <a:srgbClr val="404042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1256</Words>
  <Application>Microsoft Office PowerPoint</Application>
  <PresentationFormat>自定义</PresentationFormat>
  <Paragraphs>143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顾建</dc:creator>
  <cp:lastModifiedBy>lenovo</cp:lastModifiedBy>
  <cp:revision>106</cp:revision>
  <dcterms:created xsi:type="dcterms:W3CDTF">2015-11-22T14:34:00Z</dcterms:created>
  <dcterms:modified xsi:type="dcterms:W3CDTF">2018-12-10T02:12:39Z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2052-10.1.0.7566</vt:lpwstr>
  </property>
</Properties>
</file>